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72" r:id="rId2"/>
    <p:sldId id="271" r:id="rId3"/>
    <p:sldId id="258" r:id="rId4"/>
    <p:sldId id="260" r:id="rId5"/>
    <p:sldId id="277" r:id="rId6"/>
    <p:sldId id="278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4" r:id="rId15"/>
    <p:sldId id="275" r:id="rId16"/>
    <p:sldId id="283" r:id="rId17"/>
    <p:sldId id="284" r:id="rId18"/>
    <p:sldId id="282" r:id="rId19"/>
    <p:sldId id="280" r:id="rId20"/>
    <p:sldId id="281" r:id="rId21"/>
  </p:sldIdLst>
  <p:sldSz cx="9144000" cy="6858000" type="screen4x3"/>
  <p:notesSz cx="6858000" cy="9144000"/>
  <p:embeddedFontLst>
    <p:embeddedFont>
      <p:font typeface="HY강B" pitchFamily="18" charset="-127"/>
      <p:regular r:id="rId23"/>
    </p:embeddedFont>
    <p:embeddedFont>
      <p:font typeface="맑은 고딕" pitchFamily="50" charset="-127"/>
      <p:regular r:id="rId24"/>
      <p:bold r:id="rId25"/>
    </p:embeddedFont>
    <p:embeddedFont>
      <p:font typeface="배달의민족 한나는 열한살" pitchFamily="50" charset="-127"/>
      <p:regular r:id="rId26"/>
    </p:embeddedFont>
    <p:embeddedFont>
      <p:font typeface="한컴 윤고딕 230" pitchFamily="18" charset="-127"/>
      <p:regular r:id="rId27"/>
    </p:embeddedFont>
    <p:embeddedFont>
      <p:font typeface="HY강M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1" autoAdjust="0"/>
    <p:restoredTop sz="93469" autoAdjust="0"/>
  </p:normalViewPr>
  <p:slideViewPr>
    <p:cSldViewPr>
      <p:cViewPr varScale="1">
        <p:scale>
          <a:sx n="77" d="100"/>
          <a:sy n="77" d="100"/>
        </p:scale>
        <p:origin x="-84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A3AD51-7245-425D-BDF4-FDF668F37FA0}" type="doc">
      <dgm:prSet loTypeId="urn:microsoft.com/office/officeart/2005/8/layout/chevron1" loCatId="process" qsTypeId="urn:microsoft.com/office/officeart/2005/8/quickstyle/simple4" qsCatId="simple" csTypeId="urn:microsoft.com/office/officeart/2005/8/colors/colorful4" csCatId="colorful" phldr="1"/>
      <dgm:spPr/>
    </dgm:pt>
    <dgm:pt modelId="{2948CEBD-F8E7-46DB-817E-55D94F6B7D88}">
      <dgm:prSet phldrT="[텍스트]" custT="1"/>
      <dgm:spPr/>
      <dgm:t>
        <a:bodyPr/>
        <a:lstStyle/>
        <a:p>
          <a:pPr latinLnBrk="1"/>
          <a:endParaRPr lang="ko-KR" altLang="en-US" sz="1400" b="1" dirty="0"/>
        </a:p>
      </dgm:t>
    </dgm:pt>
    <dgm:pt modelId="{5E762B17-73FC-40A9-94F4-9432B448D6AC}" type="parTrans" cxnId="{DC974FAF-F868-4325-96EA-26544084A705}">
      <dgm:prSet/>
      <dgm:spPr/>
      <dgm:t>
        <a:bodyPr/>
        <a:lstStyle/>
        <a:p>
          <a:pPr latinLnBrk="1"/>
          <a:endParaRPr lang="ko-KR" altLang="en-US" sz="1400" b="1"/>
        </a:p>
      </dgm:t>
    </dgm:pt>
    <dgm:pt modelId="{C032DFCA-7BE8-461D-827C-F3A56AFE3886}" type="sibTrans" cxnId="{DC974FAF-F868-4325-96EA-26544084A705}">
      <dgm:prSet/>
      <dgm:spPr/>
      <dgm:t>
        <a:bodyPr/>
        <a:lstStyle/>
        <a:p>
          <a:pPr latinLnBrk="1"/>
          <a:endParaRPr lang="ko-KR" altLang="en-US" sz="1400" b="1"/>
        </a:p>
      </dgm:t>
    </dgm:pt>
    <dgm:pt modelId="{2A5FF232-2C1E-45DA-8BD2-4D34ADA9643D}">
      <dgm:prSet phldrT="[텍스트]" custT="1"/>
      <dgm:spPr/>
      <dgm:t>
        <a:bodyPr/>
        <a:lstStyle/>
        <a:p>
          <a:pPr latinLnBrk="1"/>
          <a:endParaRPr lang="ko-KR" altLang="en-US" sz="1400" b="1" dirty="0"/>
        </a:p>
      </dgm:t>
    </dgm:pt>
    <dgm:pt modelId="{CC267F0E-31BC-4435-9682-CBE9100AC480}" type="parTrans" cxnId="{93998EF6-E71E-4375-B319-DEC4A62B41BE}">
      <dgm:prSet/>
      <dgm:spPr/>
      <dgm:t>
        <a:bodyPr/>
        <a:lstStyle/>
        <a:p>
          <a:pPr latinLnBrk="1"/>
          <a:endParaRPr lang="ko-KR" altLang="en-US" sz="1400" b="1"/>
        </a:p>
      </dgm:t>
    </dgm:pt>
    <dgm:pt modelId="{4262FEFC-5D13-4837-8641-0B860947F197}" type="sibTrans" cxnId="{93998EF6-E71E-4375-B319-DEC4A62B41BE}">
      <dgm:prSet/>
      <dgm:spPr/>
      <dgm:t>
        <a:bodyPr/>
        <a:lstStyle/>
        <a:p>
          <a:pPr latinLnBrk="1"/>
          <a:endParaRPr lang="ko-KR" altLang="en-US" sz="1400" b="1"/>
        </a:p>
      </dgm:t>
    </dgm:pt>
    <dgm:pt modelId="{5100C341-1BD0-4A7C-8387-FF2B3FF87CA6}">
      <dgm:prSet phldrT="[텍스트]" custT="1"/>
      <dgm:spPr/>
      <dgm:t>
        <a:bodyPr/>
        <a:lstStyle/>
        <a:p>
          <a:pPr latinLnBrk="1"/>
          <a:endParaRPr lang="ko-KR" altLang="en-US" sz="1400" b="1" dirty="0"/>
        </a:p>
      </dgm:t>
    </dgm:pt>
    <dgm:pt modelId="{2580CEEB-0B65-45B8-9AC7-F72A4C4E30C2}" type="parTrans" cxnId="{FB3EA32F-21E2-4098-8E29-81B57475821E}">
      <dgm:prSet/>
      <dgm:spPr/>
      <dgm:t>
        <a:bodyPr/>
        <a:lstStyle/>
        <a:p>
          <a:pPr latinLnBrk="1"/>
          <a:endParaRPr lang="ko-KR" altLang="en-US" sz="1400" b="1"/>
        </a:p>
      </dgm:t>
    </dgm:pt>
    <dgm:pt modelId="{74033729-112C-4627-BB57-C1D95F34D71F}" type="sibTrans" cxnId="{FB3EA32F-21E2-4098-8E29-81B57475821E}">
      <dgm:prSet/>
      <dgm:spPr/>
      <dgm:t>
        <a:bodyPr/>
        <a:lstStyle/>
        <a:p>
          <a:pPr latinLnBrk="1"/>
          <a:endParaRPr lang="ko-KR" altLang="en-US" sz="1400" b="1"/>
        </a:p>
      </dgm:t>
    </dgm:pt>
    <dgm:pt modelId="{70848BFC-A524-4397-835B-2C1C359FEBB3}">
      <dgm:prSet phldrT="[텍스트]" custT="1"/>
      <dgm:spPr/>
      <dgm:t>
        <a:bodyPr/>
        <a:lstStyle/>
        <a:p>
          <a:pPr latinLnBrk="1"/>
          <a:endParaRPr lang="ko-KR" altLang="en-US" sz="1400" b="1" dirty="0"/>
        </a:p>
      </dgm:t>
    </dgm:pt>
    <dgm:pt modelId="{D14063D7-1B84-459C-8E50-19281614B444}" type="sibTrans" cxnId="{5FC04AD3-B03D-4A0B-BC64-F5A613C45636}">
      <dgm:prSet/>
      <dgm:spPr/>
      <dgm:t>
        <a:bodyPr/>
        <a:lstStyle/>
        <a:p>
          <a:pPr latinLnBrk="1"/>
          <a:endParaRPr lang="ko-KR" altLang="en-US" sz="1400" b="1"/>
        </a:p>
      </dgm:t>
    </dgm:pt>
    <dgm:pt modelId="{3B437C43-AD9C-4404-8496-EB7DE9355F15}" type="parTrans" cxnId="{5FC04AD3-B03D-4A0B-BC64-F5A613C45636}">
      <dgm:prSet/>
      <dgm:spPr/>
      <dgm:t>
        <a:bodyPr/>
        <a:lstStyle/>
        <a:p>
          <a:pPr latinLnBrk="1"/>
          <a:endParaRPr lang="ko-KR" altLang="en-US" sz="1400" b="1"/>
        </a:p>
      </dgm:t>
    </dgm:pt>
    <dgm:pt modelId="{FD49A9D3-8E17-45EE-9E4A-E1A1255965E8}" type="pres">
      <dgm:prSet presAssocID="{26A3AD51-7245-425D-BDF4-FDF668F37FA0}" presName="Name0" presStyleCnt="0">
        <dgm:presLayoutVars>
          <dgm:dir/>
          <dgm:animLvl val="lvl"/>
          <dgm:resizeHandles val="exact"/>
        </dgm:presLayoutVars>
      </dgm:prSet>
      <dgm:spPr/>
    </dgm:pt>
    <dgm:pt modelId="{B5F6D880-5C82-4746-B3D3-24AFDE74B15A}" type="pres">
      <dgm:prSet presAssocID="{2948CEBD-F8E7-46DB-817E-55D94F6B7D8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CA9AC5-68CE-4E49-9C28-96D9993015D0}" type="pres">
      <dgm:prSet presAssocID="{C032DFCA-7BE8-461D-827C-F3A56AFE3886}" presName="parTxOnlySpace" presStyleCnt="0"/>
      <dgm:spPr/>
    </dgm:pt>
    <dgm:pt modelId="{50A84AA8-A923-4C05-A973-9D26291D2BD6}" type="pres">
      <dgm:prSet presAssocID="{70848BFC-A524-4397-835B-2C1C359FEBB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A275E1D-BF14-4323-81A0-5CF49C5D9CB9}" type="pres">
      <dgm:prSet presAssocID="{D14063D7-1B84-459C-8E50-19281614B444}" presName="parTxOnlySpace" presStyleCnt="0"/>
      <dgm:spPr/>
    </dgm:pt>
    <dgm:pt modelId="{B1A25DF5-92E8-4BAE-93BE-E219ECD5E441}" type="pres">
      <dgm:prSet presAssocID="{2A5FF232-2C1E-45DA-8BD2-4D34ADA9643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AF23E2-C284-411A-BB29-86FF9727C1E3}" type="pres">
      <dgm:prSet presAssocID="{4262FEFC-5D13-4837-8641-0B860947F197}" presName="parTxOnlySpace" presStyleCnt="0"/>
      <dgm:spPr/>
    </dgm:pt>
    <dgm:pt modelId="{E3697DC1-C22B-494E-B763-FDF9E577FF22}" type="pres">
      <dgm:prSet presAssocID="{5100C341-1BD0-4A7C-8387-FF2B3FF87CA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B3EA32F-21E2-4098-8E29-81B57475821E}" srcId="{26A3AD51-7245-425D-BDF4-FDF668F37FA0}" destId="{5100C341-1BD0-4A7C-8387-FF2B3FF87CA6}" srcOrd="3" destOrd="0" parTransId="{2580CEEB-0B65-45B8-9AC7-F72A4C4E30C2}" sibTransId="{74033729-112C-4627-BB57-C1D95F34D71F}"/>
    <dgm:cxn modelId="{F4CB1771-237A-4EF2-A2A0-78742FF34323}" type="presOf" srcId="{2A5FF232-2C1E-45DA-8BD2-4D34ADA9643D}" destId="{B1A25DF5-92E8-4BAE-93BE-E219ECD5E441}" srcOrd="0" destOrd="0" presId="urn:microsoft.com/office/officeart/2005/8/layout/chevron1"/>
    <dgm:cxn modelId="{93998EF6-E71E-4375-B319-DEC4A62B41BE}" srcId="{26A3AD51-7245-425D-BDF4-FDF668F37FA0}" destId="{2A5FF232-2C1E-45DA-8BD2-4D34ADA9643D}" srcOrd="2" destOrd="0" parTransId="{CC267F0E-31BC-4435-9682-CBE9100AC480}" sibTransId="{4262FEFC-5D13-4837-8641-0B860947F197}"/>
    <dgm:cxn modelId="{DC974FAF-F868-4325-96EA-26544084A705}" srcId="{26A3AD51-7245-425D-BDF4-FDF668F37FA0}" destId="{2948CEBD-F8E7-46DB-817E-55D94F6B7D88}" srcOrd="0" destOrd="0" parTransId="{5E762B17-73FC-40A9-94F4-9432B448D6AC}" sibTransId="{C032DFCA-7BE8-461D-827C-F3A56AFE3886}"/>
    <dgm:cxn modelId="{C7703FA1-2A6E-4B06-A244-6EA18A97788B}" type="presOf" srcId="{5100C341-1BD0-4A7C-8387-FF2B3FF87CA6}" destId="{E3697DC1-C22B-494E-B763-FDF9E577FF22}" srcOrd="0" destOrd="0" presId="urn:microsoft.com/office/officeart/2005/8/layout/chevron1"/>
    <dgm:cxn modelId="{6D67DB25-7E2D-4F45-8D16-64ADD56AC5FF}" type="presOf" srcId="{2948CEBD-F8E7-46DB-817E-55D94F6B7D88}" destId="{B5F6D880-5C82-4746-B3D3-24AFDE74B15A}" srcOrd="0" destOrd="0" presId="urn:microsoft.com/office/officeart/2005/8/layout/chevron1"/>
    <dgm:cxn modelId="{5FC04AD3-B03D-4A0B-BC64-F5A613C45636}" srcId="{26A3AD51-7245-425D-BDF4-FDF668F37FA0}" destId="{70848BFC-A524-4397-835B-2C1C359FEBB3}" srcOrd="1" destOrd="0" parTransId="{3B437C43-AD9C-4404-8496-EB7DE9355F15}" sibTransId="{D14063D7-1B84-459C-8E50-19281614B444}"/>
    <dgm:cxn modelId="{8D7B89B3-F264-4AA7-AC14-2E8C2A593C00}" type="presOf" srcId="{26A3AD51-7245-425D-BDF4-FDF668F37FA0}" destId="{FD49A9D3-8E17-45EE-9E4A-E1A1255965E8}" srcOrd="0" destOrd="0" presId="urn:microsoft.com/office/officeart/2005/8/layout/chevron1"/>
    <dgm:cxn modelId="{74BC365C-7FB2-4BCD-A905-092BD0F530DC}" type="presOf" srcId="{70848BFC-A524-4397-835B-2C1C359FEBB3}" destId="{50A84AA8-A923-4C05-A973-9D26291D2BD6}" srcOrd="0" destOrd="0" presId="urn:microsoft.com/office/officeart/2005/8/layout/chevron1"/>
    <dgm:cxn modelId="{16353C22-BA7B-4535-9ECD-9E1CD1E4C745}" type="presParOf" srcId="{FD49A9D3-8E17-45EE-9E4A-E1A1255965E8}" destId="{B5F6D880-5C82-4746-B3D3-24AFDE74B15A}" srcOrd="0" destOrd="0" presId="urn:microsoft.com/office/officeart/2005/8/layout/chevron1"/>
    <dgm:cxn modelId="{E3FCA0BE-6E6B-4809-B50E-2C47BF9F666F}" type="presParOf" srcId="{FD49A9D3-8E17-45EE-9E4A-E1A1255965E8}" destId="{85CA9AC5-68CE-4E49-9C28-96D9993015D0}" srcOrd="1" destOrd="0" presId="urn:microsoft.com/office/officeart/2005/8/layout/chevron1"/>
    <dgm:cxn modelId="{18D58E2C-CFC6-4EC6-89D1-01EA0DBAECB9}" type="presParOf" srcId="{FD49A9D3-8E17-45EE-9E4A-E1A1255965E8}" destId="{50A84AA8-A923-4C05-A973-9D26291D2BD6}" srcOrd="2" destOrd="0" presId="urn:microsoft.com/office/officeart/2005/8/layout/chevron1"/>
    <dgm:cxn modelId="{5A38D5F6-4420-4279-887D-02A71BADBA75}" type="presParOf" srcId="{FD49A9D3-8E17-45EE-9E4A-E1A1255965E8}" destId="{BA275E1D-BF14-4323-81A0-5CF49C5D9CB9}" srcOrd="3" destOrd="0" presId="urn:microsoft.com/office/officeart/2005/8/layout/chevron1"/>
    <dgm:cxn modelId="{5AA15487-6514-4805-A529-4FB070C8D20E}" type="presParOf" srcId="{FD49A9D3-8E17-45EE-9E4A-E1A1255965E8}" destId="{B1A25DF5-92E8-4BAE-93BE-E219ECD5E441}" srcOrd="4" destOrd="0" presId="urn:microsoft.com/office/officeart/2005/8/layout/chevron1"/>
    <dgm:cxn modelId="{734CAEA1-67C5-4A3B-BCC5-C9F408F5C63F}" type="presParOf" srcId="{FD49A9D3-8E17-45EE-9E4A-E1A1255965E8}" destId="{9FAF23E2-C284-411A-BB29-86FF9727C1E3}" srcOrd="5" destOrd="0" presId="urn:microsoft.com/office/officeart/2005/8/layout/chevron1"/>
    <dgm:cxn modelId="{8FBE94C6-BDB4-4338-BA65-F47D50A2B511}" type="presParOf" srcId="{FD49A9D3-8E17-45EE-9E4A-E1A1255965E8}" destId="{E3697DC1-C22B-494E-B763-FDF9E577FF2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6D880-5C82-4746-B3D3-24AFDE74B15A}">
      <dsp:nvSpPr>
        <dsp:cNvPr id="0" name=""/>
        <dsp:cNvSpPr/>
      </dsp:nvSpPr>
      <dsp:spPr>
        <a:xfrm>
          <a:off x="3028" y="1811396"/>
          <a:ext cx="1762700" cy="705080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 dirty="0"/>
        </a:p>
      </dsp:txBody>
      <dsp:txXfrm>
        <a:off x="355568" y="1811396"/>
        <a:ext cx="1057620" cy="705080"/>
      </dsp:txXfrm>
    </dsp:sp>
    <dsp:sp modelId="{50A84AA8-A923-4C05-A973-9D26291D2BD6}">
      <dsp:nvSpPr>
        <dsp:cNvPr id="0" name=""/>
        <dsp:cNvSpPr/>
      </dsp:nvSpPr>
      <dsp:spPr>
        <a:xfrm>
          <a:off x="1589458" y="1811396"/>
          <a:ext cx="1762700" cy="705080"/>
        </a:xfrm>
        <a:prstGeom prst="chevron">
          <a:avLst/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shade val="51000"/>
                <a:satMod val="130000"/>
              </a:schemeClr>
            </a:gs>
            <a:gs pos="80000">
              <a:schemeClr val="accent4">
                <a:hueOff val="-1488257"/>
                <a:satOff val="8966"/>
                <a:lumOff val="719"/>
                <a:alphaOff val="0"/>
                <a:shade val="93000"/>
                <a:satMod val="13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 dirty="0"/>
        </a:p>
      </dsp:txBody>
      <dsp:txXfrm>
        <a:off x="1941998" y="1811396"/>
        <a:ext cx="1057620" cy="705080"/>
      </dsp:txXfrm>
    </dsp:sp>
    <dsp:sp modelId="{B1A25DF5-92E8-4BAE-93BE-E219ECD5E441}">
      <dsp:nvSpPr>
        <dsp:cNvPr id="0" name=""/>
        <dsp:cNvSpPr/>
      </dsp:nvSpPr>
      <dsp:spPr>
        <a:xfrm>
          <a:off x="3175888" y="1811396"/>
          <a:ext cx="1762700" cy="705080"/>
        </a:xfrm>
        <a:prstGeom prst="chevron">
          <a:avLst/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shade val="51000"/>
                <a:satMod val="130000"/>
              </a:schemeClr>
            </a:gs>
            <a:gs pos="80000">
              <a:schemeClr val="accent4">
                <a:hueOff val="-2976513"/>
                <a:satOff val="17933"/>
                <a:lumOff val="1437"/>
                <a:alphaOff val="0"/>
                <a:shade val="93000"/>
                <a:satMod val="13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 dirty="0"/>
        </a:p>
      </dsp:txBody>
      <dsp:txXfrm>
        <a:off x="3528428" y="1811396"/>
        <a:ext cx="1057620" cy="705080"/>
      </dsp:txXfrm>
    </dsp:sp>
    <dsp:sp modelId="{E3697DC1-C22B-494E-B763-FDF9E577FF22}">
      <dsp:nvSpPr>
        <dsp:cNvPr id="0" name=""/>
        <dsp:cNvSpPr/>
      </dsp:nvSpPr>
      <dsp:spPr>
        <a:xfrm>
          <a:off x="4762319" y="1811396"/>
          <a:ext cx="1762700" cy="705080"/>
        </a:xfrm>
        <a:prstGeom prst="chevron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 dirty="0"/>
        </a:p>
      </dsp:txBody>
      <dsp:txXfrm>
        <a:off x="5114859" y="1811396"/>
        <a:ext cx="1057620" cy="705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배달의민족 한나는 열한살" pitchFamily="50" charset="-127"/>
                <a:ea typeface="배달의민족 한나는 열한살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배달의민족 한나는 열한살" pitchFamily="50" charset="-127"/>
                <a:ea typeface="배달의민족 한나는 열한살" pitchFamily="50" charset="-127"/>
              </a:defRPr>
            </a:lvl1pPr>
          </a:lstStyle>
          <a:p>
            <a:fld id="{A2960FA2-2EBF-492A-A6A9-D59BBEECA930}" type="datetimeFigureOut">
              <a:rPr lang="ko-KR" altLang="en-US" smtClean="0"/>
              <a:pPr/>
              <a:t>2018-04-09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배달의민족 한나는 열한살" pitchFamily="50" charset="-127"/>
                <a:ea typeface="배달의민족 한나는 열한살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배달의민족 한나는 열한살" pitchFamily="50" charset="-127"/>
                <a:ea typeface="배달의민족 한나는 열한살" pitchFamily="50" charset="-127"/>
              </a:defRPr>
            </a:lvl1pPr>
          </a:lstStyle>
          <a:p>
            <a:fld id="{B8705C4D-CA2E-47AE-AF2E-6163C721E66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1831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배달의민족 한나는 열한살" pitchFamily="50" charset="-127"/>
        <a:ea typeface="배달의민족 한나는 열한살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배달의민족 한나는 열한살" pitchFamily="50" charset="-127"/>
        <a:ea typeface="배달의민족 한나는 열한살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배달의민족 한나는 열한살" pitchFamily="50" charset="-127"/>
        <a:ea typeface="배달의민족 한나는 열한살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배달의민족 한나는 열한살" pitchFamily="50" charset="-127"/>
        <a:ea typeface="배달의민족 한나는 열한살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배달의민족 한나는 열한살" pitchFamily="50" charset="-127"/>
        <a:ea typeface="배달의민족 한나는 열한살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来介绍一个韩国的节日是韩文日。</a:t>
            </a:r>
            <a:endParaRPr lang="en-US" altLang="zh-CN" dirty="0"/>
          </a:p>
          <a:p>
            <a:r>
              <a:rPr lang="zh-CN" altLang="en-US" dirty="0"/>
              <a:t>内容一共由</a:t>
            </a:r>
            <a:r>
              <a:rPr lang="en-US" altLang="zh-CN" dirty="0"/>
              <a:t>3</a:t>
            </a:r>
            <a:r>
              <a:rPr lang="zh-CN" altLang="en-US" dirty="0"/>
              <a:t>部分。</a:t>
            </a:r>
            <a:endParaRPr lang="en-US" altLang="zh-CN" dirty="0"/>
          </a:p>
          <a:p>
            <a:r>
              <a:rPr lang="zh-CN" altLang="en-US" dirty="0"/>
              <a:t>第一部分是韩文创制的理由。</a:t>
            </a:r>
            <a:endParaRPr lang="en-US" altLang="zh-CN" dirty="0"/>
          </a:p>
          <a:p>
            <a:r>
              <a:rPr lang="zh-CN" altLang="en-US" dirty="0"/>
              <a:t>下个是韩文创制过程。</a:t>
            </a:r>
            <a:endParaRPr lang="en-US" altLang="zh-CN" dirty="0"/>
          </a:p>
          <a:p>
            <a:r>
              <a:rPr lang="zh-CN" altLang="en-US" dirty="0"/>
              <a:t>最后是，介绍韩文日。</a:t>
            </a:r>
            <a:endParaRPr lang="en-US" altLang="zh-CN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D97EE-7EFC-4516-8FCF-5BBBC2222B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398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05C4D-CA2E-47AE-AF2E-6163C721E666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489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63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2018-04-09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배달의민족 한나는 열한살" pitchFamily="50" charset="-127"/>
          <a:ea typeface="배달의민족 한나는 열한살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배달의민족 한나는 열한살" pitchFamily="50" charset="-127"/>
          <a:ea typeface="배달의민족 한나는 열한살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배달의민족 한나는 열한살" pitchFamily="50" charset="-127"/>
          <a:ea typeface="배달의민족 한나는 열한살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배달의민족 한나는 열한살" pitchFamily="50" charset="-127"/>
          <a:ea typeface="배달의민족 한나는 열한살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배달의민족 한나는 열한살" pitchFamily="50" charset="-127"/>
          <a:ea typeface="배달의민족 한나는 열한살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배달의민족 한나는 열한살" pitchFamily="50" charset="-127"/>
          <a:ea typeface="배달의민족 한나는 열한살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5" y="1948904"/>
            <a:ext cx="7885613" cy="490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726951" y="2164279"/>
            <a:ext cx="3395679" cy="41210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Shape 54"/>
          <p:cNvSpPr txBox="1">
            <a:spLocks/>
          </p:cNvSpPr>
          <p:nvPr/>
        </p:nvSpPr>
        <p:spPr>
          <a:xfrm>
            <a:off x="5702757" y="2092035"/>
            <a:ext cx="3168352" cy="48435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sz="15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3</a:t>
            </a:r>
            <a:r>
              <a:rPr lang="ko-KR" altLang="en-US" sz="15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조</a:t>
            </a:r>
            <a:r>
              <a:rPr lang="en-US" altLang="ko-KR" sz="1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sz="15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임종원 박지수 박효정</a:t>
            </a:r>
            <a:endParaRPr lang="ko-KR" altLang="en-US" sz="1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50630" y="1200525"/>
            <a:ext cx="4572000" cy="79208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hape 54"/>
          <p:cNvSpPr txBox="1">
            <a:spLocks/>
          </p:cNvSpPr>
          <p:nvPr/>
        </p:nvSpPr>
        <p:spPr>
          <a:xfrm>
            <a:off x="4283968" y="1056447"/>
            <a:ext cx="5004048" cy="93616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스포츠 이온 음료의 판매량</a:t>
            </a:r>
            <a:b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</a:br>
            <a:r>
              <a:rPr lang="ko-KR" altLang="en-US" sz="20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 상관 관계 분석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07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321708" y="2258763"/>
            <a:ext cx="2376264" cy="686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7986" y="446389"/>
            <a:ext cx="3175860" cy="5796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Shape 232"/>
          <p:cNvSpPr txBox="1">
            <a:spLocks/>
          </p:cNvSpPr>
          <p:nvPr/>
        </p:nvSpPr>
        <p:spPr>
          <a:xfrm>
            <a:off x="46163" y="2060849"/>
            <a:ext cx="1296144" cy="482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ko-KR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&lt;</a:t>
            </a:r>
            <a:r>
              <a:rPr lang="ko-KR" altLang="en-US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결과화면</a:t>
            </a:r>
            <a:r>
              <a:rPr lang="en-US" altLang="ko-KR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&gt;</a:t>
            </a:r>
            <a:endParaRPr lang="ko-KR" altLang="en-US" sz="15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7" name="Shape 60"/>
          <p:cNvSpPr txBox="1">
            <a:spLocks/>
          </p:cNvSpPr>
          <p:nvPr/>
        </p:nvSpPr>
        <p:spPr>
          <a:xfrm>
            <a:off x="203585" y="1508043"/>
            <a:ext cx="8856984" cy="552806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8" name="Shape 67"/>
          <p:cNvSpPr txBox="1">
            <a:spLocks/>
          </p:cNvSpPr>
          <p:nvPr/>
        </p:nvSpPr>
        <p:spPr>
          <a:xfrm>
            <a:off x="144625" y="1510084"/>
            <a:ext cx="6083559" cy="6480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sz="2400" dirty="0" err="1" smtClean="0">
                <a:latin typeface="배달의민족 한나는 열한살" pitchFamily="50" charset="-127"/>
                <a:ea typeface="배달의민족 한나는 열한살" pitchFamily="50" charset="-127"/>
              </a:rPr>
              <a:t>회귀식</a:t>
            </a:r>
            <a:r>
              <a:rPr lang="ko-KR" altLang="en-US" sz="2400" dirty="0"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분석 </a:t>
            </a:r>
            <a:r>
              <a:rPr lang="en-US" altLang="ko-KR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– Stepwise</a:t>
            </a:r>
            <a:endParaRPr lang="ko-KR" altLang="en-US" sz="24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7103" y="1298440"/>
            <a:ext cx="1051114" cy="289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493966" y="3064159"/>
            <a:ext cx="4392710" cy="272441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436096" y="2252408"/>
            <a:ext cx="3024336" cy="692497"/>
            <a:chOff x="5436096" y="2197248"/>
            <a:chExt cx="3024336" cy="692497"/>
          </a:xfrm>
        </p:grpSpPr>
        <p:sp>
          <p:nvSpPr>
            <p:cNvPr id="23" name="직사각형 22"/>
            <p:cNvSpPr/>
            <p:nvPr/>
          </p:nvSpPr>
          <p:spPr>
            <a:xfrm>
              <a:off x="5436096" y="2227852"/>
              <a:ext cx="3024336" cy="66189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21405" y="2197248"/>
              <a:ext cx="293902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/>
                <a:t>backward=step(</a:t>
              </a:r>
              <a:r>
                <a:rPr lang="en-US" altLang="ko-KR" sz="1300" dirty="0" err="1"/>
                <a:t>out,direction</a:t>
              </a:r>
              <a:r>
                <a:rPr lang="en-US" altLang="ko-KR" sz="1300" dirty="0"/>
                <a:t> = "</a:t>
              </a:r>
              <a:r>
                <a:rPr lang="en-US" altLang="ko-KR" sz="1300" dirty="0" err="1"/>
                <a:t>backward",trace</a:t>
              </a:r>
              <a:r>
                <a:rPr lang="en-US" altLang="ko-KR" sz="1300" dirty="0"/>
                <a:t>=FALSE)</a:t>
              </a:r>
            </a:p>
            <a:p>
              <a:r>
                <a:rPr lang="en-US" altLang="ko-KR" sz="1300" dirty="0"/>
                <a:t>summary(backward)</a:t>
              </a:r>
              <a:endParaRPr lang="ko-KR" altLang="en-US" sz="1300" dirty="0"/>
            </a:p>
          </p:txBody>
        </p:sp>
      </p:grpSp>
      <p:sp>
        <p:nvSpPr>
          <p:cNvPr id="25" name="Shape 54"/>
          <p:cNvSpPr txBox="1">
            <a:spLocks/>
          </p:cNvSpPr>
          <p:nvPr/>
        </p:nvSpPr>
        <p:spPr>
          <a:xfrm>
            <a:off x="-7103" y="1363982"/>
            <a:ext cx="1051114" cy="2898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7 </a:t>
            </a:r>
            <a:r>
              <a:rPr lang="ko-KR" altLang="en-US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단계</a:t>
            </a:r>
            <a:endParaRPr lang="ko-KR" altLang="en-US" sz="15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83568" y="5762822"/>
            <a:ext cx="8136904" cy="1089436"/>
            <a:chOff x="683568" y="5762822"/>
            <a:chExt cx="8136904" cy="1089436"/>
          </a:xfrm>
        </p:grpSpPr>
        <p:sp>
          <p:nvSpPr>
            <p:cNvPr id="15" name="Shape 67"/>
            <p:cNvSpPr txBox="1">
              <a:spLocks/>
            </p:cNvSpPr>
            <p:nvPr/>
          </p:nvSpPr>
          <p:spPr>
            <a:xfrm>
              <a:off x="683568" y="6276194"/>
              <a:ext cx="8136904" cy="576064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lvl="0" algn="ctr" defTabSz="914400" rtl="0" eaLnBrk="1" latinLnBrk="1" hangingPunct="1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 sz="4400" kern="1200">
                  <a:solidFill>
                    <a:schemeClr val="tx1"/>
                  </a:solidFill>
                  <a:latin typeface="한컴 윤고딕 230" pitchFamily="18" charset="-127"/>
                  <a:ea typeface="한컴 윤고딕 230" pitchFamily="18" charset="-127"/>
                  <a:cs typeface="+mj-cs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/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/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/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/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/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/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/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/>
              </a:lvl9pPr>
            </a:lstStyle>
            <a:p>
              <a:pPr lvl="0" algn="l">
                <a:buClr>
                  <a:schemeClr val="dk1"/>
                </a:buClr>
                <a:buSzPts val="1100"/>
              </a:pPr>
              <a:r>
                <a:rPr lang="en-US" altLang="ko" sz="1500" dirty="0" smtClean="0">
                  <a:solidFill>
                    <a:srgbClr val="FF0000"/>
                  </a:solidFill>
                  <a:latin typeface="배달의민족 한나는 열한살" pitchFamily="50" charset="-127"/>
                  <a:ea typeface="배달의민족 한나는 열한살" pitchFamily="50" charset="-127"/>
                </a:rPr>
                <a:t>QTY</a:t>
              </a:r>
              <a:r>
                <a:rPr lang="en-US" altLang="ko" sz="1500" b="1" dirty="0" smtClean="0">
                  <a:solidFill>
                    <a:srgbClr val="FF0000"/>
                  </a:solidFill>
                  <a:latin typeface="배달의민족 한나는 열한살" pitchFamily="50" charset="-127"/>
                  <a:ea typeface="배달의민족 한나는 열한살" pitchFamily="50" charset="-127"/>
                </a:rPr>
                <a:t> </a:t>
              </a:r>
              <a:r>
                <a:rPr lang="en-US" altLang="ko" sz="1500" b="1" dirty="0" smtClean="0">
                  <a:solidFill>
                    <a:srgbClr val="FF0000"/>
                  </a:solidFill>
                  <a:latin typeface="HY강M" pitchFamily="18" charset="-127"/>
                  <a:ea typeface="HY강M" pitchFamily="18" charset="-127"/>
                </a:rPr>
                <a:t>= 4.912e-01 + 9.682e-05 </a:t>
              </a:r>
              <a:r>
                <a:rPr lang="en-US" altLang="ko-KR" sz="1500" b="1" dirty="0" smtClean="0">
                  <a:latin typeface="HY강M" pitchFamily="18" charset="-127"/>
                  <a:ea typeface="HY강M" pitchFamily="18" charset="-127"/>
                </a:rPr>
                <a:t>price</a:t>
              </a:r>
              <a:r>
                <a:rPr lang="en-US" altLang="ko-KR" sz="1500" b="1" dirty="0">
                  <a:solidFill>
                    <a:srgbClr val="FF0000"/>
                  </a:solidFill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en-US" altLang="ko" sz="1500" b="1" dirty="0" smtClean="0">
                  <a:solidFill>
                    <a:srgbClr val="FF0000"/>
                  </a:solidFill>
                  <a:latin typeface="HY강M" pitchFamily="18" charset="-127"/>
                  <a:ea typeface="HY강M" pitchFamily="18" charset="-127"/>
                </a:rPr>
                <a:t>- 1.947e-03 </a:t>
              </a:r>
              <a:r>
                <a:rPr lang="en-US" altLang="ko-KR" sz="1500" b="1" dirty="0" err="1" smtClean="0">
                  <a:latin typeface="HY강M" pitchFamily="18" charset="-127"/>
                  <a:ea typeface="HY강M" pitchFamily="18" charset="-127"/>
                </a:rPr>
                <a:t>maxtemp</a:t>
              </a:r>
              <a:r>
                <a:rPr lang="en-US" altLang="ko-KR" sz="1500" b="1" dirty="0" smtClean="0"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en-US" altLang="ko-KR" sz="1500" b="1" dirty="0">
                  <a:solidFill>
                    <a:srgbClr val="FF0000"/>
                  </a:solidFill>
                  <a:latin typeface="HY강M" pitchFamily="18" charset="-127"/>
                  <a:ea typeface="HY강M" pitchFamily="18" charset="-127"/>
                </a:rPr>
                <a:t>-</a:t>
              </a:r>
              <a:r>
                <a:rPr lang="en-US" altLang="ko" sz="1500" b="1" dirty="0" smtClean="0">
                  <a:solidFill>
                    <a:srgbClr val="FF0000"/>
                  </a:solidFill>
                  <a:latin typeface="HY강M" pitchFamily="18" charset="-127"/>
                  <a:ea typeface="HY강M" pitchFamily="18" charset="-127"/>
                </a:rPr>
                <a:t> 3.27e-07 </a:t>
              </a:r>
              <a:r>
                <a:rPr lang="en-US" altLang="ko-KR" sz="1500" b="1" dirty="0" err="1" smtClean="0">
                  <a:latin typeface="HY강M" pitchFamily="18" charset="-127"/>
                  <a:ea typeface="HY강M" pitchFamily="18" charset="-127"/>
                </a:rPr>
                <a:t>saleday</a:t>
              </a:r>
              <a:r>
                <a:rPr lang="en-US" altLang="ko-KR" sz="1500" b="1" dirty="0" smtClean="0"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en-US" altLang="ko-KR" sz="1500" b="1" dirty="0" smtClean="0">
                  <a:solidFill>
                    <a:srgbClr val="FF0000"/>
                  </a:solidFill>
                  <a:latin typeface="HY강M" pitchFamily="18" charset="-127"/>
                  <a:ea typeface="HY강M" pitchFamily="18" charset="-127"/>
                </a:rPr>
                <a:t>-</a:t>
              </a:r>
              <a:r>
                <a:rPr lang="en-US" altLang="ko-KR" sz="1500" b="1" dirty="0" smtClean="0">
                  <a:latin typeface="HY강M" pitchFamily="18" charset="-127"/>
                  <a:ea typeface="HY강M" pitchFamily="18" charset="-127"/>
                </a:rPr>
                <a:t> </a:t>
              </a:r>
              <a:r>
                <a:rPr lang="en-US" altLang="ko" sz="1500" b="1" dirty="0" smtClean="0">
                  <a:solidFill>
                    <a:srgbClr val="FF0000"/>
                  </a:solidFill>
                  <a:latin typeface="HY강M" pitchFamily="18" charset="-127"/>
                  <a:ea typeface="HY강M" pitchFamily="18" charset="-127"/>
                </a:rPr>
                <a:t>1.587e-03 </a:t>
              </a:r>
              <a:r>
                <a:rPr lang="en-US" altLang="ko-KR" sz="1500" b="1" dirty="0" smtClean="0">
                  <a:latin typeface="HY강M" pitchFamily="18" charset="-127"/>
                  <a:ea typeface="HY강M" pitchFamily="18" charset="-127"/>
                </a:rPr>
                <a:t>holiday</a:t>
              </a:r>
              <a:endParaRPr lang="en-US" altLang="ko-KR" sz="1500" b="1" dirty="0">
                <a:latin typeface="HY강M" pitchFamily="18" charset="-127"/>
                <a:ea typeface="HY강M" pitchFamily="18" charset="-127"/>
              </a:endParaRPr>
            </a:p>
          </p:txBody>
        </p:sp>
        <p:sp>
          <p:nvSpPr>
            <p:cNvPr id="22" name="Shape 67"/>
            <p:cNvSpPr txBox="1">
              <a:spLocks/>
            </p:cNvSpPr>
            <p:nvPr/>
          </p:nvSpPr>
          <p:spPr>
            <a:xfrm>
              <a:off x="2397239" y="5762822"/>
              <a:ext cx="4096245" cy="648072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lvl="0" algn="ctr" defTabSz="914400" rtl="0" eaLnBrk="1" latinLnBrk="1" hangingPunct="1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 sz="4400" kern="1200">
                  <a:solidFill>
                    <a:schemeClr val="tx1"/>
                  </a:solidFill>
                  <a:latin typeface="한컴 윤고딕 230" pitchFamily="18" charset="-127"/>
                  <a:ea typeface="한컴 윤고딕 230" pitchFamily="18" charset="-127"/>
                  <a:cs typeface="+mj-cs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/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/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/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/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/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/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/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/>
              </a:lvl9pPr>
            </a:lstStyle>
            <a:p>
              <a:r>
                <a:rPr lang="en-US" altLang="ko-KR" sz="2400" dirty="0" smtClean="0">
                  <a:solidFill>
                    <a:srgbClr val="FF0000"/>
                  </a:solidFill>
                  <a:latin typeface="배달의민족 한나는 열한살" pitchFamily="50" charset="-127"/>
                  <a:ea typeface="배달의민족 한나는 열한살" pitchFamily="50" charset="-127"/>
                </a:rPr>
                <a:t>Backward </a:t>
              </a:r>
              <a:r>
                <a:rPr lang="ko-KR" altLang="en-US" sz="2400" dirty="0" err="1" smtClean="0">
                  <a:solidFill>
                    <a:srgbClr val="FF0000"/>
                  </a:solidFill>
                  <a:latin typeface="배달의민족 한나는 열한살" pitchFamily="50" charset="-127"/>
                  <a:ea typeface="배달의민족 한나는 열한살" pitchFamily="50" charset="-127"/>
                </a:rPr>
                <a:t>회귀식</a:t>
              </a:r>
              <a:r>
                <a:rPr lang="ko-KR" altLang="en-US" sz="2400" dirty="0" smtClean="0">
                  <a:solidFill>
                    <a:srgbClr val="FF0000"/>
                  </a:solidFill>
                  <a:latin typeface="배달의민족 한나는 열한살" pitchFamily="50" charset="-127"/>
                  <a:ea typeface="배달의민족 한나는 열한살" pitchFamily="50" charset="-127"/>
                </a:rPr>
                <a:t> </a:t>
              </a:r>
              <a:r>
                <a:rPr lang="ko-KR" altLang="en-US" sz="2400" dirty="0">
                  <a:solidFill>
                    <a:srgbClr val="FF0000"/>
                  </a:solidFill>
                  <a:latin typeface="배달의민족 한나는 열한살" pitchFamily="50" charset="-127"/>
                  <a:ea typeface="배달의민족 한나는 열한살" pitchFamily="50" charset="-127"/>
                </a:rPr>
                <a:t>선</a:t>
              </a:r>
              <a:r>
                <a:rPr lang="ko-KR" altLang="en-US" sz="2400" dirty="0" smtClean="0">
                  <a:solidFill>
                    <a:srgbClr val="FF0000"/>
                  </a:solidFill>
                  <a:latin typeface="배달의민족 한나는 열한살" pitchFamily="50" charset="-127"/>
                  <a:ea typeface="배달의민족 한나는 열한살" pitchFamily="50" charset="-127"/>
                </a:rPr>
                <a:t>택</a:t>
              </a:r>
              <a:endParaRPr lang="ko-KR" altLang="en-US" sz="2400" dirty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31658" y="3064160"/>
            <a:ext cx="4248549" cy="2735120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8824" y="2267709"/>
            <a:ext cx="250961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forward=step(</a:t>
            </a:r>
            <a:r>
              <a:rPr lang="en-US" altLang="ko-KR" sz="1300" dirty="0" err="1"/>
              <a:t>out,direction</a:t>
            </a:r>
            <a:r>
              <a:rPr lang="en-US" altLang="ko-KR" sz="1300" dirty="0"/>
              <a:t> = "</a:t>
            </a:r>
            <a:r>
              <a:rPr lang="en-US" altLang="ko-KR" sz="1300" dirty="0" err="1"/>
              <a:t>forward",trace</a:t>
            </a:r>
            <a:r>
              <a:rPr lang="en-US" altLang="ko-KR" sz="1300" dirty="0"/>
              <a:t>=FALSE)</a:t>
            </a:r>
          </a:p>
          <a:p>
            <a:r>
              <a:rPr lang="en-US" altLang="ko-KR" sz="1300" dirty="0"/>
              <a:t>summary(forward)</a:t>
            </a:r>
            <a:endParaRPr lang="ko-KR" altLang="en-US" sz="13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99" y="3418255"/>
            <a:ext cx="4179082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285" y="3499130"/>
            <a:ext cx="4121187" cy="1935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Shape 54"/>
          <p:cNvSpPr txBox="1">
            <a:spLocks/>
          </p:cNvSpPr>
          <p:nvPr/>
        </p:nvSpPr>
        <p:spPr>
          <a:xfrm>
            <a:off x="-27988" y="446389"/>
            <a:ext cx="3231835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분석</a:t>
            </a:r>
            <a:endParaRPr lang="ko-KR" altLang="en-US" sz="2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8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986" y="446389"/>
            <a:ext cx="3175860" cy="5796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Shape 60"/>
          <p:cNvSpPr txBox="1">
            <a:spLocks/>
          </p:cNvSpPr>
          <p:nvPr/>
        </p:nvSpPr>
        <p:spPr>
          <a:xfrm>
            <a:off x="203585" y="1508043"/>
            <a:ext cx="8856984" cy="552806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0" name="Shape 67"/>
          <p:cNvSpPr txBox="1">
            <a:spLocks/>
          </p:cNvSpPr>
          <p:nvPr/>
        </p:nvSpPr>
        <p:spPr>
          <a:xfrm>
            <a:off x="144626" y="1510084"/>
            <a:ext cx="3563278" cy="6480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sz="2400" dirty="0" err="1" smtClean="0">
                <a:latin typeface="배달의민족 한나는 열한살" pitchFamily="50" charset="-127"/>
                <a:ea typeface="배달의민족 한나는 열한살" pitchFamily="50" charset="-127"/>
              </a:rPr>
              <a:t>잔차</a:t>
            </a:r>
            <a:r>
              <a:rPr lang="ko-KR" altLang="en-US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분석</a:t>
            </a:r>
            <a:endParaRPr lang="ko-KR" altLang="en-US" sz="24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7103" y="1298440"/>
            <a:ext cx="1051114" cy="289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Shape 54"/>
          <p:cNvSpPr txBox="1">
            <a:spLocks/>
          </p:cNvSpPr>
          <p:nvPr/>
        </p:nvSpPr>
        <p:spPr>
          <a:xfrm>
            <a:off x="-7103" y="1363982"/>
            <a:ext cx="1051114" cy="2898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8 </a:t>
            </a:r>
            <a:r>
              <a:rPr lang="ko-KR" altLang="en-US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단계</a:t>
            </a:r>
            <a:endParaRPr lang="ko-KR" altLang="en-US" sz="15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209939"/>
            <a:ext cx="203573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893" y="2353955"/>
            <a:ext cx="2283892" cy="2375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07" y="2209939"/>
            <a:ext cx="2119471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007" y="2209939"/>
            <a:ext cx="2162492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hape 67"/>
          <p:cNvSpPr txBox="1">
            <a:spLocks/>
          </p:cNvSpPr>
          <p:nvPr/>
        </p:nvSpPr>
        <p:spPr>
          <a:xfrm>
            <a:off x="1044011" y="5301208"/>
            <a:ext cx="7022254" cy="115212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sz="2400" b="1" dirty="0" err="1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잔차</a:t>
            </a:r>
            <a:r>
              <a:rPr lang="ko-KR" altLang="en-US" sz="2400" b="1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분석 결과 특정 패턴 보이지 않음</a:t>
            </a:r>
            <a:r>
              <a:rPr lang="en-US" altLang="ko-KR" sz="2400" b="1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</a:p>
          <a:p>
            <a:r>
              <a:rPr lang="ko-KR" altLang="en-US" sz="2400" b="1" dirty="0" err="1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잔차가</a:t>
            </a:r>
            <a:r>
              <a:rPr lang="ko-KR" altLang="en-US" sz="2400" b="1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허용 범위 안에 들어왔음</a:t>
            </a:r>
            <a:r>
              <a:rPr lang="en-US" altLang="ko-KR" sz="2400" b="1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</a:p>
        </p:txBody>
      </p:sp>
      <p:sp>
        <p:nvSpPr>
          <p:cNvPr id="15" name="Shape 54"/>
          <p:cNvSpPr txBox="1">
            <a:spLocks/>
          </p:cNvSpPr>
          <p:nvPr/>
        </p:nvSpPr>
        <p:spPr>
          <a:xfrm>
            <a:off x="-27988" y="473062"/>
            <a:ext cx="3231835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분석</a:t>
            </a:r>
            <a:endParaRPr lang="ko-KR" altLang="en-US" sz="2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21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7986" y="446389"/>
            <a:ext cx="3175860" cy="5796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858" y="2575401"/>
            <a:ext cx="4480613" cy="243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60"/>
          <p:cNvSpPr txBox="1">
            <a:spLocks/>
          </p:cNvSpPr>
          <p:nvPr/>
        </p:nvSpPr>
        <p:spPr>
          <a:xfrm>
            <a:off x="203585" y="1508043"/>
            <a:ext cx="8856984" cy="552806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1" name="Shape 67"/>
          <p:cNvSpPr txBox="1">
            <a:spLocks/>
          </p:cNvSpPr>
          <p:nvPr/>
        </p:nvSpPr>
        <p:spPr>
          <a:xfrm>
            <a:off x="144626" y="1510084"/>
            <a:ext cx="5003437" cy="6947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sz="2400" dirty="0" err="1">
                <a:latin typeface="배달의민족 한나는 열한살" pitchFamily="50" charset="-127"/>
                <a:ea typeface="배달의민족 한나는 열한살" pitchFamily="50" charset="-127"/>
              </a:rPr>
              <a:t>회귀식</a:t>
            </a:r>
            <a:r>
              <a:rPr lang="ko-KR" altLang="en-US" sz="2400" dirty="0"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en-US" altLang="ko-KR" sz="2400" dirty="0">
                <a:latin typeface="배달의민족 한나는 열한살" pitchFamily="50" charset="-127"/>
                <a:ea typeface="배달의민족 한나는 열한살" pitchFamily="50" charset="-127"/>
              </a:rPr>
              <a:t>– </a:t>
            </a:r>
            <a:r>
              <a:rPr lang="en-US" altLang="ko-KR" sz="2400" dirty="0" err="1">
                <a:latin typeface="배달의민족 한나는 열한살" pitchFamily="50" charset="-127"/>
                <a:ea typeface="배달의민족 한나는 열한살" pitchFamily="50" charset="-127"/>
              </a:rPr>
              <a:t>aic&amp;bic</a:t>
            </a:r>
            <a:r>
              <a:rPr lang="en-US" altLang="ko-KR" sz="2400" dirty="0">
                <a:latin typeface="배달의민족 한나는 열한살" pitchFamily="50" charset="-127"/>
                <a:ea typeface="배달의민족 한나는 열한살" pitchFamily="50" charset="-127"/>
              </a:rPr>
              <a:t>, adjr2, </a:t>
            </a:r>
            <a:r>
              <a:rPr lang="en-US" altLang="ko-KR" sz="2400" dirty="0" err="1">
                <a:latin typeface="배달의민족 한나는 열한살" pitchFamily="50" charset="-127"/>
                <a:ea typeface="배달의민족 한나는 열한살" pitchFamily="50" charset="-127"/>
              </a:rPr>
              <a:t>Cp</a:t>
            </a:r>
            <a:r>
              <a:rPr lang="en-US" altLang="ko-KR" sz="2400" dirty="0"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endParaRPr lang="ko-KR" altLang="en-US" sz="24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7103" y="1298440"/>
            <a:ext cx="1051114" cy="289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22174" y="2420888"/>
            <a:ext cx="3917777" cy="3888432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11960" y="2417544"/>
            <a:ext cx="4608512" cy="2811656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5" name="Shape 54"/>
          <p:cNvSpPr txBox="1">
            <a:spLocks/>
          </p:cNvSpPr>
          <p:nvPr/>
        </p:nvSpPr>
        <p:spPr>
          <a:xfrm>
            <a:off x="-7103" y="1363982"/>
            <a:ext cx="1051114" cy="2898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9 </a:t>
            </a:r>
            <a:r>
              <a:rPr lang="ko-KR" altLang="en-US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단계</a:t>
            </a:r>
            <a:endParaRPr lang="ko-KR" altLang="en-US" sz="15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32077" y="3217570"/>
            <a:ext cx="371971" cy="19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868144" y="3201092"/>
            <a:ext cx="371971" cy="19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516216" y="3217569"/>
            <a:ext cx="371971" cy="19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164288" y="3217568"/>
            <a:ext cx="371971" cy="19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740352" y="3223893"/>
            <a:ext cx="371971" cy="19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388424" y="3223892"/>
            <a:ext cx="371971" cy="19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632077" y="4005064"/>
            <a:ext cx="371971" cy="19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868144" y="4005063"/>
            <a:ext cx="371971" cy="19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500449" y="4005064"/>
            <a:ext cx="371971" cy="19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164288" y="4005064"/>
            <a:ext cx="371971" cy="19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388424" y="4012507"/>
            <a:ext cx="371971" cy="19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670494" y="4815867"/>
            <a:ext cx="371971" cy="19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906561" y="4815866"/>
            <a:ext cx="371971" cy="19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538866" y="4815867"/>
            <a:ext cx="371971" cy="19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202705" y="4815867"/>
            <a:ext cx="371971" cy="19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426841" y="4823310"/>
            <a:ext cx="371971" cy="19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4" y="2609717"/>
            <a:ext cx="3883918" cy="353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Shape 67"/>
          <p:cNvSpPr txBox="1">
            <a:spLocks/>
          </p:cNvSpPr>
          <p:nvPr/>
        </p:nvSpPr>
        <p:spPr>
          <a:xfrm>
            <a:off x="4170064" y="5454848"/>
            <a:ext cx="5003437" cy="9264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ko-KR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RAIN_DAY</a:t>
            </a:r>
            <a:r>
              <a:rPr lang="ko-KR" altLang="en-US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의 유무 차이는 있었지만</a:t>
            </a:r>
            <a:endParaRPr lang="en-US" altLang="ko-KR" sz="24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en-US" altLang="ko-KR" sz="2400" b="1" dirty="0" smtClean="0"/>
              <a:t>R-squared </a:t>
            </a:r>
            <a:r>
              <a:rPr lang="ko-KR" altLang="en-US" sz="2400" b="1" dirty="0" smtClean="0"/>
              <a:t>값은 같았음</a:t>
            </a:r>
            <a:endParaRPr lang="ko-KR" altLang="en-US" sz="2400" b="1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3" name="Shape 54"/>
          <p:cNvSpPr txBox="1">
            <a:spLocks/>
          </p:cNvSpPr>
          <p:nvPr/>
        </p:nvSpPr>
        <p:spPr>
          <a:xfrm>
            <a:off x="-27988" y="446389"/>
            <a:ext cx="3231835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분석</a:t>
            </a:r>
            <a:endParaRPr lang="ko-KR" altLang="en-US" sz="2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036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0"/>
          <p:cNvSpPr txBox="1">
            <a:spLocks/>
          </p:cNvSpPr>
          <p:nvPr/>
        </p:nvSpPr>
        <p:spPr>
          <a:xfrm>
            <a:off x="203585" y="1508043"/>
            <a:ext cx="8856984" cy="552806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986" y="446389"/>
            <a:ext cx="3175860" cy="5796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7103" y="1298440"/>
            <a:ext cx="1051114" cy="289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63" y="2228410"/>
            <a:ext cx="2569613" cy="336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515" y="2315073"/>
            <a:ext cx="2814972" cy="338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348880"/>
            <a:ext cx="2664296" cy="3338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Shape 54"/>
          <p:cNvSpPr txBox="1">
            <a:spLocks/>
          </p:cNvSpPr>
          <p:nvPr/>
        </p:nvSpPr>
        <p:spPr>
          <a:xfrm>
            <a:off x="-7103" y="1363982"/>
            <a:ext cx="1051114" cy="2898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10 </a:t>
            </a:r>
            <a:r>
              <a:rPr lang="ko-KR" altLang="en-US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단계</a:t>
            </a:r>
            <a:endParaRPr lang="ko-KR" altLang="en-US" sz="15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7" name="Shape 54"/>
          <p:cNvSpPr txBox="1">
            <a:spLocks/>
          </p:cNvSpPr>
          <p:nvPr/>
        </p:nvSpPr>
        <p:spPr>
          <a:xfrm>
            <a:off x="-27988" y="446389"/>
            <a:ext cx="3231835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분석</a:t>
            </a:r>
            <a:endParaRPr lang="ko-KR" altLang="en-US" sz="2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9" name="Shape 67"/>
          <p:cNvSpPr txBox="1">
            <a:spLocks/>
          </p:cNvSpPr>
          <p:nvPr/>
        </p:nvSpPr>
        <p:spPr>
          <a:xfrm>
            <a:off x="144626" y="1510084"/>
            <a:ext cx="5003437" cy="6947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sz="2400" dirty="0" err="1">
                <a:latin typeface="배달의민족 한나는 열한살" pitchFamily="50" charset="-127"/>
                <a:ea typeface="배달의민족 한나는 열한살" pitchFamily="50" charset="-127"/>
              </a:rPr>
              <a:t>회귀식</a:t>
            </a:r>
            <a:r>
              <a:rPr lang="ko-KR" altLang="en-US" sz="2400" dirty="0"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en-US" altLang="ko-KR" sz="2400" dirty="0">
                <a:latin typeface="배달의민족 한나는 열한살" pitchFamily="50" charset="-127"/>
                <a:ea typeface="배달의민족 한나는 열한살" pitchFamily="50" charset="-127"/>
              </a:rPr>
              <a:t>– </a:t>
            </a:r>
            <a:r>
              <a:rPr lang="en-US" altLang="ko-KR" sz="2400" dirty="0" err="1">
                <a:latin typeface="배달의민족 한나는 열한살" pitchFamily="50" charset="-127"/>
                <a:ea typeface="배달의민족 한나는 열한살" pitchFamily="50" charset="-127"/>
              </a:rPr>
              <a:t>aic&amp;bic</a:t>
            </a:r>
            <a:r>
              <a:rPr lang="en-US" altLang="ko-KR" sz="2400" dirty="0">
                <a:latin typeface="배달의민족 한나는 열한살" pitchFamily="50" charset="-127"/>
                <a:ea typeface="배달의민족 한나는 열한살" pitchFamily="50" charset="-127"/>
              </a:rPr>
              <a:t>, adjr2, </a:t>
            </a:r>
            <a:r>
              <a:rPr lang="en-US" altLang="ko-KR" sz="2400" dirty="0" err="1">
                <a:latin typeface="배달의민족 한나는 열한살" pitchFamily="50" charset="-127"/>
                <a:ea typeface="배달의민족 한나는 열한살" pitchFamily="50" charset="-127"/>
              </a:rPr>
              <a:t>Cp</a:t>
            </a:r>
            <a:r>
              <a:rPr lang="en-US" altLang="ko-KR" sz="2400" dirty="0"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endParaRPr lang="ko-KR" altLang="en-US" sz="24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90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986" y="446389"/>
            <a:ext cx="3175860" cy="5796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631472"/>
              </p:ext>
            </p:extLst>
          </p:nvPr>
        </p:nvGraphicFramePr>
        <p:xfrm>
          <a:off x="539552" y="2348880"/>
          <a:ext cx="3096344" cy="3528392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576064"/>
                <a:gridCol w="936104"/>
                <a:gridCol w="720080"/>
                <a:gridCol w="864096"/>
              </a:tblGrid>
              <a:tr h="252028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 smtClean="0">
                          <a:effectLst/>
                        </a:rPr>
                        <a:t>predQTY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realQTY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accuracy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965.8135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1199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80.55159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929.7833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97.35951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1465.039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1895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77.31077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1550.269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1797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86.26984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2590.996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2705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95.78544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3053.889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3282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93.04962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2759.477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2972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92.84916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3239.95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4194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77.25202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2456.399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2476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99.20836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1920.23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1947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98.62509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1203.659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1233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97.62038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983.3407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83.19295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mean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1926.57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2153.083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89.92289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5" name="Shape 60"/>
          <p:cNvSpPr txBox="1">
            <a:spLocks/>
          </p:cNvSpPr>
          <p:nvPr/>
        </p:nvSpPr>
        <p:spPr>
          <a:xfrm>
            <a:off x="203585" y="1508043"/>
            <a:ext cx="8856984" cy="552806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7103" y="1298440"/>
            <a:ext cx="1051114" cy="289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Shape 67"/>
          <p:cNvSpPr txBox="1">
            <a:spLocks/>
          </p:cNvSpPr>
          <p:nvPr/>
        </p:nvSpPr>
        <p:spPr>
          <a:xfrm>
            <a:off x="1060014" y="1479369"/>
            <a:ext cx="5240177" cy="57606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함초롬돋움" pitchFamily="18" charset="-127"/>
                <a:ea typeface="함초롬돋움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실제 데이터의 </a:t>
            </a:r>
            <a:r>
              <a:rPr lang="ko-KR" altLang="en-US" sz="2400" dirty="0" err="1" smtClean="0">
                <a:latin typeface="배달의민족 한나는 열한살" pitchFamily="50" charset="-127"/>
                <a:ea typeface="배달의민족 한나는 열한살" pitchFamily="50" charset="-127"/>
              </a:rPr>
              <a:t>회귀식</a:t>
            </a:r>
            <a:r>
              <a:rPr lang="ko-KR" altLang="en-US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정확도 검정</a:t>
            </a:r>
            <a:endParaRPr lang="ko-KR" altLang="en-US" sz="24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00707"/>
              </p:ext>
            </p:extLst>
          </p:nvPr>
        </p:nvGraphicFramePr>
        <p:xfrm>
          <a:off x="5267504" y="2348880"/>
          <a:ext cx="3213684" cy="3722264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803421"/>
                <a:gridCol w="803421"/>
                <a:gridCol w="803421"/>
                <a:gridCol w="803421"/>
              </a:tblGrid>
              <a:tr h="265876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preQTY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realQTY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accuracy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658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677.1052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91.14064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658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631.9986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660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95.75737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658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 smtClean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658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1758.862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76.27329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658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2532.995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3671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69.00012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658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3121.637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2838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90.00573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658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2876.091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3016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95.3611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658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3627.531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3241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88.07372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658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2711.746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2598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95.62179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658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2237.197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2252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99.34266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658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1318.617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1069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76.64951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658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1070.304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882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78.65029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658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mean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1584.204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1602.125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90.90134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20" name="Shape 232"/>
          <p:cNvSpPr txBox="1">
            <a:spLocks/>
          </p:cNvSpPr>
          <p:nvPr/>
        </p:nvSpPr>
        <p:spPr>
          <a:xfrm>
            <a:off x="1259632" y="6106303"/>
            <a:ext cx="1728192" cy="36004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ko-KR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&lt;2013</a:t>
            </a:r>
            <a:r>
              <a:rPr lang="ko-KR" altLang="en-US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년 데이터</a:t>
            </a:r>
            <a:r>
              <a:rPr lang="en-US" altLang="ko-KR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&gt;</a:t>
            </a:r>
            <a:endParaRPr lang="ko-KR" altLang="en-US" sz="15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1" name="Shape 232"/>
          <p:cNvSpPr txBox="1">
            <a:spLocks/>
          </p:cNvSpPr>
          <p:nvPr/>
        </p:nvSpPr>
        <p:spPr>
          <a:xfrm>
            <a:off x="5868144" y="6165304"/>
            <a:ext cx="2541120" cy="57606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ko-KR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&lt;2009-2012</a:t>
            </a:r>
            <a:r>
              <a:rPr lang="ko-KR" altLang="en-US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년 데이터</a:t>
            </a:r>
            <a:r>
              <a:rPr lang="en-US" altLang="ko-KR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&gt;</a:t>
            </a:r>
            <a:endParaRPr lang="ko-KR" altLang="en-US" sz="15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2" name="Shape 54"/>
          <p:cNvSpPr txBox="1">
            <a:spLocks/>
          </p:cNvSpPr>
          <p:nvPr/>
        </p:nvSpPr>
        <p:spPr>
          <a:xfrm>
            <a:off x="-7103" y="1363982"/>
            <a:ext cx="1051114" cy="2898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11 </a:t>
            </a:r>
            <a:r>
              <a:rPr lang="ko-KR" altLang="en-US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단계</a:t>
            </a:r>
            <a:endParaRPr lang="ko-KR" altLang="en-US" sz="15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8454" y="5661248"/>
            <a:ext cx="318945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267504" y="5813647"/>
            <a:ext cx="3264935" cy="2926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Shape 54"/>
          <p:cNvSpPr txBox="1">
            <a:spLocks/>
          </p:cNvSpPr>
          <p:nvPr/>
        </p:nvSpPr>
        <p:spPr>
          <a:xfrm>
            <a:off x="-27988" y="446389"/>
            <a:ext cx="3231835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검증</a:t>
            </a:r>
            <a:endParaRPr lang="ko-KR" altLang="en-US" sz="2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57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986" y="446389"/>
            <a:ext cx="3175860" cy="5796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Shape 60"/>
          <p:cNvSpPr txBox="1">
            <a:spLocks/>
          </p:cNvSpPr>
          <p:nvPr/>
        </p:nvSpPr>
        <p:spPr>
          <a:xfrm>
            <a:off x="203585" y="1508043"/>
            <a:ext cx="8856984" cy="552806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7103" y="1298440"/>
            <a:ext cx="1051114" cy="289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Shape 67"/>
          <p:cNvSpPr txBox="1">
            <a:spLocks/>
          </p:cNvSpPr>
          <p:nvPr/>
        </p:nvSpPr>
        <p:spPr>
          <a:xfrm>
            <a:off x="1187624" y="1479369"/>
            <a:ext cx="5456202" cy="57606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함초롬돋움" pitchFamily="18" charset="-127"/>
                <a:ea typeface="함초롬돋움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altLang="ko-KR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2013</a:t>
            </a:r>
            <a:r>
              <a:rPr lang="ko-KR" altLang="en-US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년 예측 데이터의 정확도 검증</a:t>
            </a:r>
            <a:endParaRPr lang="ko-KR" altLang="en-US" sz="24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2" name="Shape 54"/>
          <p:cNvSpPr txBox="1">
            <a:spLocks/>
          </p:cNvSpPr>
          <p:nvPr/>
        </p:nvSpPr>
        <p:spPr>
          <a:xfrm>
            <a:off x="-7103" y="1363982"/>
            <a:ext cx="1051114" cy="2898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12 </a:t>
            </a:r>
            <a:r>
              <a:rPr lang="ko-KR" altLang="en-US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단계</a:t>
            </a:r>
            <a:endParaRPr lang="ko-KR" altLang="en-US" sz="15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" name="Shape 54"/>
          <p:cNvSpPr txBox="1">
            <a:spLocks/>
          </p:cNvSpPr>
          <p:nvPr/>
        </p:nvSpPr>
        <p:spPr>
          <a:xfrm>
            <a:off x="-27988" y="446389"/>
            <a:ext cx="3231835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검</a:t>
            </a:r>
            <a:r>
              <a:rPr lang="ko-KR" altLang="en-US" sz="20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증</a:t>
            </a:r>
          </a:p>
        </p:txBody>
      </p:sp>
      <p:sp>
        <p:nvSpPr>
          <p:cNvPr id="17" name="Shape 67"/>
          <p:cNvSpPr txBox="1">
            <a:spLocks/>
          </p:cNvSpPr>
          <p:nvPr/>
        </p:nvSpPr>
        <p:spPr>
          <a:xfrm>
            <a:off x="265661" y="6209928"/>
            <a:ext cx="8732831" cy="6480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lang="ko-KR" altLang="en-US" sz="2400" dirty="0">
              <a:solidFill>
                <a:srgbClr val="FF0000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41" y="2157241"/>
            <a:ext cx="3223539" cy="2108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220" y="2132856"/>
            <a:ext cx="5447011" cy="3622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070770" y="3211338"/>
            <a:ext cx="576064" cy="744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63688" y="2214788"/>
            <a:ext cx="576064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70447" y="5084891"/>
            <a:ext cx="1335418" cy="649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Shape 67"/>
          <p:cNvSpPr txBox="1">
            <a:spLocks/>
          </p:cNvSpPr>
          <p:nvPr/>
        </p:nvSpPr>
        <p:spPr>
          <a:xfrm>
            <a:off x="203585" y="4508826"/>
            <a:ext cx="3072271" cy="12583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함초롬돋움" pitchFamily="18" charset="-127"/>
                <a:ea typeface="함초롬돋움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altLang="ko-KR" sz="2400" b="1" dirty="0" smtClean="0">
                <a:latin typeface="배달의민족 한나는 열한살" pitchFamily="50" charset="-127"/>
                <a:ea typeface="배달의민족 한나는 열한살" pitchFamily="50" charset="-127"/>
              </a:rPr>
              <a:t>R-squared </a:t>
            </a:r>
            <a:r>
              <a:rPr lang="ko-KR" altLang="en-US" sz="2400" b="1" dirty="0" smtClean="0">
                <a:latin typeface="배달의민족 한나는 열한살" pitchFamily="50" charset="-127"/>
                <a:ea typeface="배달의민족 한나는 열한살" pitchFamily="50" charset="-127"/>
              </a:rPr>
              <a:t>값의 오차 허용 범위 </a:t>
            </a:r>
            <a:r>
              <a:rPr lang="en-US" altLang="ko-KR" sz="2400" b="1" dirty="0" smtClean="0">
                <a:latin typeface="배달의민족 한나는 열한살" pitchFamily="50" charset="-127"/>
                <a:ea typeface="배달의민족 한나는 열한살" pitchFamily="50" charset="-127"/>
              </a:rPr>
              <a:t>10% </a:t>
            </a:r>
            <a:r>
              <a:rPr lang="ko-KR" altLang="en-US" sz="2400" b="1" dirty="0" smtClean="0">
                <a:latin typeface="배달의민족 한나는 열한살" pitchFamily="50" charset="-127"/>
                <a:ea typeface="배달의민족 한나는 열한살" pitchFamily="50" charset="-127"/>
              </a:rPr>
              <a:t>적용</a:t>
            </a:r>
            <a:r>
              <a:rPr lang="en-US" altLang="ko-KR" sz="2400" b="1" dirty="0" smtClean="0">
                <a:latin typeface="배달의민족 한나는 열한살" pitchFamily="50" charset="-127"/>
                <a:ea typeface="배달의민족 한나는 열한살" pitchFamily="50" charset="-127"/>
              </a:rPr>
              <a:t/>
            </a:r>
            <a:br>
              <a:rPr lang="en-US" altLang="ko-KR" sz="2400" b="1" dirty="0" smtClean="0">
                <a:latin typeface="배달의민족 한나는 열한살" pitchFamily="50" charset="-127"/>
                <a:ea typeface="배달의민족 한나는 열한살" pitchFamily="50" charset="-127"/>
              </a:rPr>
            </a:br>
            <a:r>
              <a:rPr lang="en-US" altLang="ko-KR" sz="2400" b="1" dirty="0" smtClean="0">
                <a:latin typeface="배달의민족 한나는 열한살" pitchFamily="50" charset="-127"/>
                <a:ea typeface="배달의민족 한나는 열한살" pitchFamily="50" charset="-127"/>
              </a:rPr>
              <a:t>(</a:t>
            </a:r>
            <a:r>
              <a:rPr lang="ko-KR" altLang="en-US" sz="2400" b="1" dirty="0" smtClean="0">
                <a:latin typeface="배달의민족 한나는 열한살" pitchFamily="50" charset="-127"/>
                <a:ea typeface="배달의민족 한나는 열한살" pitchFamily="50" charset="-127"/>
              </a:rPr>
              <a:t>데이터 </a:t>
            </a:r>
            <a:r>
              <a:rPr lang="en-US" altLang="ko-KR" sz="2400" b="1" dirty="0">
                <a:latin typeface="배달의민족 한나는 열한살" pitchFamily="50" charset="-127"/>
                <a:ea typeface="배달의민족 한나는 열한살" pitchFamily="50" charset="-127"/>
              </a:rPr>
              <a:t>12</a:t>
            </a:r>
            <a:r>
              <a:rPr lang="ko-KR" altLang="en-US" sz="2400" b="1" dirty="0" smtClean="0">
                <a:latin typeface="배달의민족 한나는 열한살" pitchFamily="50" charset="-127"/>
                <a:ea typeface="배달의민족 한나는 열한살" pitchFamily="50" charset="-127"/>
              </a:rPr>
              <a:t>개</a:t>
            </a:r>
            <a:r>
              <a:rPr lang="en-US" altLang="ko-KR" sz="2400" b="1" dirty="0" smtClean="0">
                <a:latin typeface="배달의민족 한나는 열한살" pitchFamily="50" charset="-127"/>
                <a:ea typeface="배달의민족 한나는 열한살" pitchFamily="50" charset="-127"/>
              </a:rPr>
              <a:t>)</a:t>
            </a:r>
            <a:endParaRPr lang="ko-KR" altLang="en-US" sz="2400" b="1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29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36" y="2151248"/>
            <a:ext cx="3081660" cy="2165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82" y="2186213"/>
            <a:ext cx="541972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7103" y="446389"/>
            <a:ext cx="3175860" cy="5796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Shape 60"/>
          <p:cNvSpPr txBox="1">
            <a:spLocks/>
          </p:cNvSpPr>
          <p:nvPr/>
        </p:nvSpPr>
        <p:spPr>
          <a:xfrm>
            <a:off x="230302" y="1508043"/>
            <a:ext cx="8856984" cy="552806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7103" y="1298440"/>
            <a:ext cx="1051114" cy="289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Shape 67"/>
          <p:cNvSpPr txBox="1">
            <a:spLocks/>
          </p:cNvSpPr>
          <p:nvPr/>
        </p:nvSpPr>
        <p:spPr>
          <a:xfrm>
            <a:off x="1187624" y="1479369"/>
            <a:ext cx="5456202" cy="57606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함초롬돋움" pitchFamily="18" charset="-127"/>
                <a:ea typeface="함초롬돋움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altLang="ko-KR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2009-2012 </a:t>
            </a:r>
            <a:r>
              <a:rPr lang="ko-KR" altLang="en-US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예측 데이터의 정확도 검증</a:t>
            </a:r>
            <a:endParaRPr lang="ko-KR" altLang="en-US" sz="24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2" name="Shape 54"/>
          <p:cNvSpPr txBox="1">
            <a:spLocks/>
          </p:cNvSpPr>
          <p:nvPr/>
        </p:nvSpPr>
        <p:spPr>
          <a:xfrm>
            <a:off x="-7103" y="1363982"/>
            <a:ext cx="1051114" cy="2898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12 </a:t>
            </a:r>
            <a:r>
              <a:rPr lang="ko-KR" altLang="en-US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단계</a:t>
            </a:r>
            <a:endParaRPr lang="ko-KR" altLang="en-US" sz="15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" name="Shape 54"/>
          <p:cNvSpPr txBox="1">
            <a:spLocks/>
          </p:cNvSpPr>
          <p:nvPr/>
        </p:nvSpPr>
        <p:spPr>
          <a:xfrm>
            <a:off x="-27988" y="446389"/>
            <a:ext cx="3231835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검</a:t>
            </a:r>
            <a:r>
              <a:rPr lang="ko-KR" altLang="en-US" sz="20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증</a:t>
            </a:r>
          </a:p>
        </p:txBody>
      </p:sp>
      <p:sp>
        <p:nvSpPr>
          <p:cNvPr id="17" name="Shape 67"/>
          <p:cNvSpPr txBox="1">
            <a:spLocks/>
          </p:cNvSpPr>
          <p:nvPr/>
        </p:nvSpPr>
        <p:spPr>
          <a:xfrm>
            <a:off x="265661" y="6209928"/>
            <a:ext cx="8732831" cy="6480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lang="ko-KR" altLang="en-US" sz="2400" dirty="0">
              <a:solidFill>
                <a:srgbClr val="FF0000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5660" y="4592413"/>
            <a:ext cx="32311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배달의민족 한나는 열한살" pitchFamily="50" charset="-127"/>
                <a:ea typeface="배달의민족 한나는 열한살" pitchFamily="50" charset="-127"/>
              </a:rPr>
              <a:t>R- squared</a:t>
            </a:r>
            <a:r>
              <a:rPr lang="ko-KR" altLang="en-US" sz="2400" b="1" dirty="0" smtClean="0">
                <a:latin typeface="배달의민족 한나는 열한살" pitchFamily="50" charset="-127"/>
                <a:ea typeface="배달의민족 한나는 열한살" pitchFamily="50" charset="-127"/>
              </a:rPr>
              <a:t>값</a:t>
            </a:r>
            <a:r>
              <a:rPr lang="en-US" altLang="ko-KR" sz="2400" b="1" dirty="0" smtClean="0">
                <a:latin typeface="배달의민족 한나는 열한살" pitchFamily="50" charset="-127"/>
                <a:ea typeface="배달의민족 한나는 열한살" pitchFamily="50" charset="-127"/>
              </a:rPr>
              <a:t>(92%)</a:t>
            </a:r>
            <a:r>
              <a:rPr lang="ko-KR" altLang="en-US" sz="2400" b="1" dirty="0" smtClean="0">
                <a:latin typeface="배달의민족 한나는 열한살" pitchFamily="50" charset="-127"/>
                <a:ea typeface="배달의민족 한나는 열한살" pitchFamily="50" charset="-127"/>
              </a:rPr>
              <a:t>의 </a:t>
            </a:r>
            <a:r>
              <a:rPr lang="ko-KR" altLang="en-US" sz="2400" b="1" dirty="0">
                <a:latin typeface="배달의민족 한나는 열한살" pitchFamily="50" charset="-127"/>
                <a:ea typeface="배달의민족 한나는 열한살" pitchFamily="50" charset="-127"/>
              </a:rPr>
              <a:t>오차 허용 범위 </a:t>
            </a:r>
            <a:r>
              <a:rPr lang="en-US" altLang="ko-KR" sz="2400" b="1" dirty="0">
                <a:latin typeface="배달의민족 한나는 열한살" pitchFamily="50" charset="-127"/>
                <a:ea typeface="배달의민족 한나는 열한살" pitchFamily="50" charset="-127"/>
              </a:rPr>
              <a:t>10% </a:t>
            </a:r>
            <a:r>
              <a:rPr lang="ko-KR" altLang="en-US" sz="2400" b="1" dirty="0">
                <a:latin typeface="배달의민족 한나는 열한살" pitchFamily="50" charset="-127"/>
                <a:ea typeface="배달의민족 한나는 열한살" pitchFamily="50" charset="-127"/>
              </a:rPr>
              <a:t>적용</a:t>
            </a:r>
            <a:r>
              <a:rPr lang="en-US" altLang="ko-KR" sz="2400" b="1" dirty="0">
                <a:latin typeface="배달의민족 한나는 열한살" pitchFamily="50" charset="-127"/>
                <a:ea typeface="배달의민족 한나는 열한살" pitchFamily="50" charset="-127"/>
              </a:rPr>
              <a:t/>
            </a:r>
            <a:br>
              <a:rPr lang="en-US" altLang="ko-KR" sz="2400" b="1" dirty="0">
                <a:latin typeface="배달의민족 한나는 열한살" pitchFamily="50" charset="-127"/>
                <a:ea typeface="배달의민족 한나는 열한살" pitchFamily="50" charset="-127"/>
              </a:rPr>
            </a:br>
            <a:r>
              <a:rPr lang="en-US" altLang="ko-KR" sz="2400" b="1" dirty="0" smtClean="0">
                <a:latin typeface="배달의민족 한나는 열한살" pitchFamily="50" charset="-127"/>
                <a:ea typeface="배달의민족 한나는 열한살" pitchFamily="50" charset="-127"/>
              </a:rPr>
              <a:t>(</a:t>
            </a:r>
            <a:r>
              <a:rPr lang="ko-KR" altLang="en-US" sz="2400" b="1" dirty="0" smtClean="0">
                <a:latin typeface="배달의민족 한나는 열한살" pitchFamily="50" charset="-127"/>
                <a:ea typeface="배달의민족 한나는 열한살" pitchFamily="50" charset="-127"/>
              </a:rPr>
              <a:t>데이터 </a:t>
            </a:r>
            <a:r>
              <a:rPr lang="en-US" altLang="ko-KR" sz="2400" b="1" dirty="0" smtClean="0">
                <a:latin typeface="배달의민족 한나는 열한살" pitchFamily="50" charset="-127"/>
                <a:ea typeface="배달의민족 한나는 열한살" pitchFamily="50" charset="-127"/>
              </a:rPr>
              <a:t>48</a:t>
            </a:r>
            <a:r>
              <a:rPr lang="ko-KR" altLang="en-US" sz="2400" b="1" dirty="0" smtClean="0">
                <a:latin typeface="배달의민족 한나는 열한살" pitchFamily="50" charset="-127"/>
                <a:ea typeface="배달의민족 한나는 열한살" pitchFamily="50" charset="-127"/>
              </a:rPr>
              <a:t>개</a:t>
            </a:r>
            <a:r>
              <a:rPr lang="en-US" altLang="ko-KR" sz="2400" b="1" dirty="0">
                <a:latin typeface="배달의민족 한나는 열한살" pitchFamily="50" charset="-127"/>
                <a:ea typeface="배달의민족 한나는 열한살" pitchFamily="50" charset="-127"/>
              </a:rPr>
              <a:t>)</a:t>
            </a:r>
            <a:endParaRPr lang="ko-KR" altLang="en-US" sz="2400" b="1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8787" y="2420888"/>
            <a:ext cx="576064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956470" y="3125613"/>
            <a:ext cx="576064" cy="744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077080" y="5080182"/>
            <a:ext cx="1335418" cy="5941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46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60"/>
          <p:cNvSpPr txBox="1">
            <a:spLocks/>
          </p:cNvSpPr>
          <p:nvPr/>
        </p:nvSpPr>
        <p:spPr>
          <a:xfrm>
            <a:off x="400424" y="3258605"/>
            <a:ext cx="2659689" cy="750772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62926" y="2633932"/>
            <a:ext cx="813186" cy="441340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8454" y="2636912"/>
            <a:ext cx="813186" cy="441340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Shape 60"/>
          <p:cNvSpPr txBox="1">
            <a:spLocks/>
          </p:cNvSpPr>
          <p:nvPr/>
        </p:nvSpPr>
        <p:spPr>
          <a:xfrm>
            <a:off x="203585" y="1508043"/>
            <a:ext cx="8856984" cy="552806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7103" y="1298440"/>
            <a:ext cx="1051114" cy="289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Shape 67"/>
          <p:cNvSpPr txBox="1">
            <a:spLocks/>
          </p:cNvSpPr>
          <p:nvPr/>
        </p:nvSpPr>
        <p:spPr>
          <a:xfrm>
            <a:off x="1187624" y="1479369"/>
            <a:ext cx="6264696" cy="57606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함초롬돋움" pitchFamily="18" charset="-127"/>
                <a:ea typeface="함초롬돋움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altLang="ko-KR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2009-2012</a:t>
            </a:r>
            <a:r>
              <a:rPr lang="ko-KR" altLang="en-US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년 예측 데이터와 실제 데이터 비교</a:t>
            </a:r>
            <a:r>
              <a:rPr lang="en-US" altLang="ko-KR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(1)</a:t>
            </a:r>
            <a:endParaRPr lang="ko-KR" altLang="en-US" sz="24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7103" y="1363982"/>
            <a:ext cx="1051114" cy="2898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12 </a:t>
            </a:r>
            <a:r>
              <a:rPr lang="ko-KR" altLang="en-US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단계</a:t>
            </a:r>
            <a:endParaRPr lang="ko-KR" altLang="en-US" sz="15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9" name="Shape 54"/>
          <p:cNvSpPr txBox="1">
            <a:spLocks/>
          </p:cNvSpPr>
          <p:nvPr/>
        </p:nvSpPr>
        <p:spPr>
          <a:xfrm>
            <a:off x="-27988" y="446389"/>
            <a:ext cx="3231835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검</a:t>
            </a:r>
            <a:r>
              <a:rPr lang="ko-KR" altLang="en-US" sz="20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7986" y="446389"/>
            <a:ext cx="3175860" cy="5796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Shape 54"/>
          <p:cNvSpPr txBox="1">
            <a:spLocks/>
          </p:cNvSpPr>
          <p:nvPr/>
        </p:nvSpPr>
        <p:spPr>
          <a:xfrm>
            <a:off x="81452" y="446389"/>
            <a:ext cx="3122395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검</a:t>
            </a:r>
            <a:r>
              <a:rPr lang="ko-KR" altLang="en-US" sz="20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8454" y="2708920"/>
            <a:ext cx="8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배달의민족 한나는 열한살" pitchFamily="50" charset="-127"/>
                <a:ea typeface="배달의민족 한나는 열한살" pitchFamily="50" charset="-127"/>
              </a:rPr>
              <a:t>실제</a:t>
            </a:r>
            <a:r>
              <a:rPr lang="ko-KR" altLang="en-US" dirty="0" err="1">
                <a:latin typeface="배달의민족 한나는 열한살" pitchFamily="50" charset="-127"/>
                <a:ea typeface="배달의민족 한나는 열한살" pitchFamily="50" charset="-127"/>
              </a:rPr>
              <a:t>값</a:t>
            </a:r>
            <a:endParaRPr lang="ko-KR" altLang="en-US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09882" y="2705940"/>
            <a:ext cx="76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배달의민족 한나는 열한살" pitchFamily="50" charset="-127"/>
                <a:ea typeface="배달의민족 한나는 열한살" pitchFamily="50" charset="-127"/>
              </a:rPr>
              <a:t>추정값</a:t>
            </a:r>
            <a:endParaRPr lang="ko-KR" altLang="en-US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5" y="2276871"/>
            <a:ext cx="5711768" cy="4395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07300" y="3356992"/>
            <a:ext cx="2724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atin typeface="배달의민족 한나는 열한살" pitchFamily="50" charset="-127"/>
                <a:ea typeface="배달의민족 한나는 열한살" pitchFamily="50" charset="-127"/>
              </a:rPr>
              <a:t>실제값</a:t>
            </a:r>
            <a:r>
              <a:rPr lang="en-US" altLang="ko-KR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평균</a:t>
            </a:r>
            <a:r>
              <a:rPr lang="en-US" altLang="ko-KR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, </a:t>
            </a:r>
            <a:r>
              <a:rPr lang="ko-KR" altLang="en-US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분산 </a:t>
            </a:r>
            <a:r>
              <a:rPr lang="en-US" altLang="ko-KR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: 1602, 782.2</a:t>
            </a:r>
          </a:p>
          <a:p>
            <a:r>
              <a:rPr lang="ko-KR" altLang="en-US" sz="1500" dirty="0" err="1" smtClean="0">
                <a:latin typeface="배달의민족 한나는 열한살" pitchFamily="50" charset="-127"/>
                <a:ea typeface="배달의민족 한나는 열한살" pitchFamily="50" charset="-127"/>
              </a:rPr>
              <a:t>추정값</a:t>
            </a:r>
            <a:r>
              <a:rPr lang="ko-KR" altLang="en-US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평균</a:t>
            </a:r>
            <a:r>
              <a:rPr lang="en-US" altLang="ko-KR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, </a:t>
            </a:r>
            <a:r>
              <a:rPr lang="ko-KR" altLang="en-US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분산 </a:t>
            </a:r>
            <a:r>
              <a:rPr lang="en-US" altLang="ko-KR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: 1584, 735.7</a:t>
            </a:r>
          </a:p>
        </p:txBody>
      </p:sp>
    </p:spTree>
    <p:extLst>
      <p:ext uri="{BB962C8B-B14F-4D97-AF65-F5344CB8AC3E}">
        <p14:creationId xmlns:p14="http://schemas.microsoft.com/office/powerpoint/2010/main" val="379995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2" y="2923436"/>
            <a:ext cx="3698461" cy="23992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440" y="2194843"/>
            <a:ext cx="5148064" cy="345816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986" y="446389"/>
            <a:ext cx="3175860" cy="5796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Shape 60"/>
          <p:cNvSpPr txBox="1">
            <a:spLocks/>
          </p:cNvSpPr>
          <p:nvPr/>
        </p:nvSpPr>
        <p:spPr>
          <a:xfrm>
            <a:off x="203585" y="1508043"/>
            <a:ext cx="8856984" cy="552806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7103" y="1298440"/>
            <a:ext cx="1051114" cy="289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Shape 67"/>
          <p:cNvSpPr txBox="1">
            <a:spLocks/>
          </p:cNvSpPr>
          <p:nvPr/>
        </p:nvSpPr>
        <p:spPr>
          <a:xfrm>
            <a:off x="1187624" y="1479369"/>
            <a:ext cx="5456202" cy="57606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함초롬돋움" pitchFamily="18" charset="-127"/>
                <a:ea typeface="함초롬돋움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en-US" altLang="ko-KR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2013</a:t>
            </a:r>
            <a:r>
              <a:rPr lang="ko-KR" altLang="en-US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년 예측 데이터와 실제 데이터 비교</a:t>
            </a:r>
            <a:r>
              <a:rPr lang="en-US" altLang="ko-KR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(2)</a:t>
            </a:r>
            <a:endParaRPr lang="ko-KR" altLang="en-US" sz="24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2" name="Shape 54"/>
          <p:cNvSpPr txBox="1">
            <a:spLocks/>
          </p:cNvSpPr>
          <p:nvPr/>
        </p:nvSpPr>
        <p:spPr>
          <a:xfrm>
            <a:off x="-7103" y="1363982"/>
            <a:ext cx="1051114" cy="2898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13 </a:t>
            </a:r>
            <a:r>
              <a:rPr lang="ko-KR" altLang="en-US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단계</a:t>
            </a:r>
            <a:endParaRPr lang="ko-KR" altLang="en-US" sz="15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" name="Shape 54"/>
          <p:cNvSpPr txBox="1">
            <a:spLocks/>
          </p:cNvSpPr>
          <p:nvPr/>
        </p:nvSpPr>
        <p:spPr>
          <a:xfrm>
            <a:off x="81452" y="446389"/>
            <a:ext cx="3122395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검</a:t>
            </a:r>
            <a:r>
              <a:rPr lang="ko-KR" altLang="en-US" sz="20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증</a:t>
            </a:r>
          </a:p>
        </p:txBody>
      </p:sp>
      <p:sp>
        <p:nvSpPr>
          <p:cNvPr id="17" name="Shape 67"/>
          <p:cNvSpPr txBox="1">
            <a:spLocks/>
          </p:cNvSpPr>
          <p:nvPr/>
        </p:nvSpPr>
        <p:spPr>
          <a:xfrm>
            <a:off x="265661" y="6209928"/>
            <a:ext cx="8732831" cy="6480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lang="ko-KR" altLang="en-US" sz="2400" dirty="0">
              <a:solidFill>
                <a:srgbClr val="FF0000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23728" y="4118500"/>
            <a:ext cx="648072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72200" y="5003225"/>
            <a:ext cx="1191402" cy="5860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Shape 67"/>
          <p:cNvSpPr txBox="1">
            <a:spLocks/>
          </p:cNvSpPr>
          <p:nvPr/>
        </p:nvSpPr>
        <p:spPr>
          <a:xfrm>
            <a:off x="203585" y="5877272"/>
            <a:ext cx="8839919" cy="77108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함초롬돋움" pitchFamily="18" charset="-127"/>
                <a:ea typeface="함초롬돋움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endParaRPr lang="ko-KR" altLang="en-US" sz="2400" b="1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2" y="2300875"/>
            <a:ext cx="3410426" cy="5334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94418" y="2194844"/>
            <a:ext cx="3441478" cy="63950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20" idx="2"/>
            <a:endCxn id="13" idx="0"/>
          </p:cNvCxnSpPr>
          <p:nvPr/>
        </p:nvCxnSpPr>
        <p:spPr>
          <a:xfrm>
            <a:off x="1915157" y="2834350"/>
            <a:ext cx="532607" cy="128415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05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0"/>
          <p:cNvSpPr txBox="1">
            <a:spLocks/>
          </p:cNvSpPr>
          <p:nvPr/>
        </p:nvSpPr>
        <p:spPr>
          <a:xfrm>
            <a:off x="0" y="446389"/>
            <a:ext cx="9144000" cy="6411612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" y="446389"/>
            <a:ext cx="3175860" cy="5796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2"/>
          <p:cNvSpPr txBox="1">
            <a:spLocks/>
          </p:cNvSpPr>
          <p:nvPr/>
        </p:nvSpPr>
        <p:spPr>
          <a:xfrm>
            <a:off x="311700" y="1484784"/>
            <a:ext cx="8520600" cy="125080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342900" algn="l" defTabSz="914400" rtl="0" eaLnBrk="1" latinLnBrk="1" hangingPunct="1">
              <a:spcBef>
                <a:spcPts val="0"/>
              </a:spcBef>
              <a:spcAft>
                <a:spcPts val="0"/>
              </a:spcAft>
              <a:buSzPts val="1800"/>
              <a:buFont typeface="Arial" pitchFamily="34" charset="0"/>
              <a:buChar char="●"/>
              <a:defRPr sz="3200" kern="1200">
                <a:solidFill>
                  <a:schemeClr val="tx1"/>
                </a:solidFill>
                <a:latin typeface="배달의민족 한나는 열한살" pitchFamily="50" charset="-127"/>
                <a:ea typeface="배달의민족 한나는 열한살" pitchFamily="50" charset="-127"/>
                <a:cs typeface="+mn-cs"/>
              </a:defRPr>
            </a:lvl1pPr>
            <a:lvl2pPr marL="914400" lvl="1" indent="-317500" algn="l" defTabSz="914400" rtl="0" eaLnBrk="1" latinLnBrk="1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800" kern="1200">
                <a:solidFill>
                  <a:schemeClr val="tx1"/>
                </a:solidFill>
                <a:latin typeface="배달의민족 한나는 열한살" pitchFamily="50" charset="-127"/>
                <a:ea typeface="배달의민족 한나는 열한살" pitchFamily="50" charset="-127"/>
                <a:cs typeface="+mn-cs"/>
              </a:defRPr>
            </a:lvl2pPr>
            <a:lvl3pPr marL="1371600" lvl="2" indent="-317500" algn="l" defTabSz="914400" rtl="0" eaLnBrk="1" latinLnBrk="1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■"/>
              <a:defRPr sz="2400" kern="1200">
                <a:solidFill>
                  <a:schemeClr val="tx1"/>
                </a:solidFill>
                <a:latin typeface="배달의민족 한나는 열한살" pitchFamily="50" charset="-127"/>
                <a:ea typeface="배달의민족 한나는 열한살" pitchFamily="50" charset="-127"/>
                <a:cs typeface="+mn-cs"/>
              </a:defRPr>
            </a:lvl3pPr>
            <a:lvl4pPr marL="1828800" lvl="3" indent="-317500" algn="l" defTabSz="914400" rtl="0" eaLnBrk="1" latinLnBrk="1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●"/>
              <a:defRPr sz="2000" kern="1200">
                <a:solidFill>
                  <a:schemeClr val="tx1"/>
                </a:solidFill>
                <a:latin typeface="배달의민족 한나는 열한살" pitchFamily="50" charset="-127"/>
                <a:ea typeface="배달의민족 한나는 열한살" pitchFamily="50" charset="-127"/>
                <a:cs typeface="+mn-cs"/>
              </a:defRPr>
            </a:lvl4pPr>
            <a:lvl5pPr marL="2286000" lvl="4" indent="-317500" algn="l" defTabSz="914400" rtl="0" eaLnBrk="1" latinLnBrk="1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000" kern="1200">
                <a:solidFill>
                  <a:schemeClr val="tx1"/>
                </a:solidFill>
                <a:latin typeface="배달의민족 한나는 열한살" pitchFamily="50" charset="-127"/>
                <a:ea typeface="배달의민족 한나는 열한살" pitchFamily="50" charset="-127"/>
                <a:cs typeface="+mn-cs"/>
              </a:defRPr>
            </a:lvl5pPr>
            <a:lvl6pPr marL="2743200" lvl="5" indent="-317500" algn="l" defTabSz="914400" rtl="0" eaLnBrk="1" latinLnBrk="1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914400" rtl="0" eaLnBrk="1" latinLnBrk="1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914400" rtl="0" eaLnBrk="1" latinLnBrk="1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914400" rtl="0" eaLnBrk="1" latinLnBrk="1" hangingPunct="1">
              <a:spcBef>
                <a:spcPts val="1600"/>
              </a:spcBef>
              <a:spcAft>
                <a:spcPts val="1600"/>
              </a:spcAft>
              <a:buSzPts val="1400"/>
              <a:buFont typeface="Arial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ko-KR" altLang="en-US" dirty="0" smtClean="0"/>
              <a:t>스포츠</a:t>
            </a:r>
            <a:r>
              <a:rPr lang="en-US" altLang="ko-KR" dirty="0" smtClean="0"/>
              <a:t>,</a:t>
            </a:r>
            <a:r>
              <a:rPr lang="ko-KR" altLang="en-US" dirty="0" smtClean="0"/>
              <a:t>이온음료의 판매량은 기온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판매일수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가격</a:t>
            </a:r>
            <a:r>
              <a:rPr lang="en-US" altLang="ko-KR" dirty="0" smtClean="0"/>
              <a:t>, </a:t>
            </a:r>
          </a:p>
          <a:p>
            <a:pPr marL="114300" indent="0">
              <a:buNone/>
            </a:pPr>
            <a:r>
              <a:rPr lang="ko-KR" altLang="en-US" dirty="0" smtClean="0"/>
              <a:t>휴일일수 순으로 상관관계가 높았</a:t>
            </a:r>
            <a:r>
              <a:rPr lang="ko-KR" altLang="en-US" dirty="0"/>
              <a:t>음</a:t>
            </a:r>
          </a:p>
        </p:txBody>
      </p:sp>
      <p:sp>
        <p:nvSpPr>
          <p:cNvPr id="11" name="Shape 54"/>
          <p:cNvSpPr txBox="1">
            <a:spLocks/>
          </p:cNvSpPr>
          <p:nvPr/>
        </p:nvSpPr>
        <p:spPr>
          <a:xfrm>
            <a:off x="-27988" y="446389"/>
            <a:ext cx="3231835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스포츠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음료 회귀 분석 결과</a:t>
            </a:r>
            <a:endParaRPr lang="ko-KR" altLang="en-US" sz="2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825512" y="3429420"/>
            <a:ext cx="2517128" cy="2182317"/>
            <a:chOff x="5958" y="2707651"/>
            <a:chExt cx="4115239" cy="411523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8" y="2707651"/>
              <a:ext cx="4115239" cy="4115239"/>
            </a:xfrm>
            <a:prstGeom prst="rect">
              <a:avLst/>
            </a:prstGeom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238" y="6165304"/>
              <a:ext cx="1693458" cy="6209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" name="그룹 17"/>
          <p:cNvGrpSpPr/>
          <p:nvPr/>
        </p:nvGrpSpPr>
        <p:grpSpPr>
          <a:xfrm>
            <a:off x="4555836" y="3649405"/>
            <a:ext cx="2166338" cy="2256557"/>
            <a:chOff x="4174953" y="2974587"/>
            <a:chExt cx="2166338" cy="225655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6278" y="2974587"/>
              <a:ext cx="1152128" cy="115212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064" y="3952863"/>
              <a:ext cx="1108227" cy="1108227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4953" y="4044659"/>
              <a:ext cx="1058111" cy="1058111"/>
            </a:xfrm>
            <a:prstGeom prst="rect">
              <a:avLst/>
            </a:prstGeom>
          </p:spPr>
        </p:pic>
        <p:sp>
          <p:nvSpPr>
            <p:cNvPr id="20" name="Shape 60"/>
            <p:cNvSpPr txBox="1">
              <a:spLocks/>
            </p:cNvSpPr>
            <p:nvPr/>
          </p:nvSpPr>
          <p:spPr>
            <a:xfrm>
              <a:off x="4455524" y="3968219"/>
              <a:ext cx="520342" cy="117475"/>
            </a:xfrm>
            <a:prstGeom prst="rect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lvl="0" algn="ctr" defTabSz="914400" rtl="0" eaLnBrk="1" latinLnBrk="1" hangingPunct="1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 sz="4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800" dirty="0">
                <a:latin typeface="배달의민족 한나는 열한살" pitchFamily="50" charset="-127"/>
                <a:ea typeface="배달의민족 한나는 열한살" pitchFamily="50" charset="-127"/>
              </a:endParaRPr>
            </a:p>
          </p:txBody>
        </p:sp>
        <p:sp>
          <p:nvSpPr>
            <p:cNvPr id="21" name="Shape 60"/>
            <p:cNvSpPr txBox="1">
              <a:spLocks/>
            </p:cNvSpPr>
            <p:nvPr/>
          </p:nvSpPr>
          <p:spPr>
            <a:xfrm>
              <a:off x="4256107" y="4974396"/>
              <a:ext cx="520342" cy="256748"/>
            </a:xfrm>
            <a:prstGeom prst="rect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lvl="0" algn="ctr" defTabSz="914400" rtl="0" eaLnBrk="1" latinLnBrk="1" hangingPunct="1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 sz="4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800" dirty="0">
                <a:latin typeface="배달의민족 한나는 열한살" pitchFamily="50" charset="-127"/>
                <a:ea typeface="배달의민족 한나는 열한살" pitchFamily="50" charset="-127"/>
              </a:endParaRPr>
            </a:p>
          </p:txBody>
        </p:sp>
        <p:sp>
          <p:nvSpPr>
            <p:cNvPr id="22" name="Shape 60"/>
            <p:cNvSpPr txBox="1">
              <a:spLocks/>
            </p:cNvSpPr>
            <p:nvPr/>
          </p:nvSpPr>
          <p:spPr>
            <a:xfrm>
              <a:off x="5233064" y="4868881"/>
              <a:ext cx="520342" cy="256747"/>
            </a:xfrm>
            <a:prstGeom prst="rect">
              <a:avLst/>
            </a:prstGeom>
            <a:solidFill>
              <a:schemeClr val="bg2"/>
            </a:solidFill>
            <a:ln w="25400" cap="flat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lvl="0" algn="ctr" defTabSz="914400" rtl="0" eaLnBrk="1" latinLnBrk="1" hangingPunct="1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 sz="4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2800"/>
                <a:buNone/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800" dirty="0">
                <a:latin typeface="배달의민족 한나는 열한살" pitchFamily="50" charset="-127"/>
                <a:ea typeface="배달의민족 한나는 열한살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193" y="3937089"/>
            <a:ext cx="765797" cy="7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7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7987" y="446389"/>
            <a:ext cx="3175860" cy="5796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Shape 54"/>
          <p:cNvSpPr txBox="1">
            <a:spLocks/>
          </p:cNvSpPr>
          <p:nvPr/>
        </p:nvSpPr>
        <p:spPr>
          <a:xfrm>
            <a:off x="-27988" y="446389"/>
            <a:ext cx="3231835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프로젝트 진행 개</a:t>
            </a:r>
            <a:r>
              <a:rPr lang="ko-KR" altLang="en-US" sz="20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96" y="3010813"/>
            <a:ext cx="1428750" cy="1104900"/>
          </a:xfrm>
          <a:prstGeom prst="rect">
            <a:avLst/>
          </a:prstGeo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826954650"/>
              </p:ext>
            </p:extLst>
          </p:nvPr>
        </p:nvGraphicFramePr>
        <p:xfrm>
          <a:off x="1475656" y="3549402"/>
          <a:ext cx="6528048" cy="4327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Shape 60"/>
          <p:cNvSpPr txBox="1">
            <a:spLocks noGrp="1"/>
          </p:cNvSpPr>
          <p:nvPr>
            <p:ph type="title"/>
          </p:nvPr>
        </p:nvSpPr>
        <p:spPr>
          <a:xfrm>
            <a:off x="203585" y="1508043"/>
            <a:ext cx="8856984" cy="5528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smtClean="0">
                <a:latin typeface="배달의민족 한나는 열한살" pitchFamily="50" charset="-127"/>
                <a:ea typeface="배달의민족 한나는 열한살" pitchFamily="50" charset="-127"/>
              </a:rPr>
              <a:t>2009-2013</a:t>
            </a:r>
            <a:r>
              <a:rPr lang="ko-KR" altLang="en-US" sz="1800" dirty="0" smtClean="0">
                <a:latin typeface="배달의민족 한나는 열한살" pitchFamily="50" charset="-127"/>
                <a:ea typeface="배달의민족 한나는 열한살" pitchFamily="50" charset="-127"/>
              </a:rPr>
              <a:t>년 스포츠이온음료의 월별 </a:t>
            </a:r>
            <a:r>
              <a:rPr lang="ko-KR" altLang="en-US" sz="1800" dirty="0">
                <a:latin typeface="배달의민족 한나는 열한살" pitchFamily="50" charset="-127"/>
                <a:ea typeface="배달의민족 한나는 열한살" pitchFamily="50" charset="-127"/>
              </a:rPr>
              <a:t>평균 판매량과 다른 독립변수와의 </a:t>
            </a:r>
            <a:r>
              <a:rPr lang="ko-KR" altLang="en-US" sz="18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상관분석</a:t>
            </a:r>
            <a:endParaRPr lang="ko-KR" altLang="en-US" sz="1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7103" y="1298440"/>
            <a:ext cx="1051114" cy="289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Shape 54"/>
          <p:cNvSpPr txBox="1">
            <a:spLocks/>
          </p:cNvSpPr>
          <p:nvPr/>
        </p:nvSpPr>
        <p:spPr>
          <a:xfrm>
            <a:off x="-7103" y="1363982"/>
            <a:ext cx="1051114" cy="2898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목표</a:t>
            </a:r>
            <a:endParaRPr lang="ko-KR" altLang="en-US" sz="15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86" y="2454604"/>
            <a:ext cx="1060810" cy="289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Shape 54"/>
          <p:cNvSpPr txBox="1">
            <a:spLocks/>
          </p:cNvSpPr>
          <p:nvPr/>
        </p:nvSpPr>
        <p:spPr>
          <a:xfrm>
            <a:off x="3486" y="2520146"/>
            <a:ext cx="1060810" cy="2898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분석 도구</a:t>
            </a:r>
            <a:endParaRPr lang="ko-KR" altLang="en-US" sz="15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11951" y="4480694"/>
            <a:ext cx="1060810" cy="289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Shape 54"/>
          <p:cNvSpPr txBox="1">
            <a:spLocks/>
          </p:cNvSpPr>
          <p:nvPr/>
        </p:nvSpPr>
        <p:spPr>
          <a:xfrm>
            <a:off x="-7103" y="4511850"/>
            <a:ext cx="1060810" cy="2898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분석 과정</a:t>
            </a:r>
            <a:endParaRPr lang="ko-KR" altLang="en-US" sz="15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" name="Shape 54"/>
          <p:cNvSpPr txBox="1">
            <a:spLocks/>
          </p:cNvSpPr>
          <p:nvPr/>
        </p:nvSpPr>
        <p:spPr>
          <a:xfrm>
            <a:off x="1691680" y="5393500"/>
            <a:ext cx="1440160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18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데이터 정제</a:t>
            </a:r>
            <a:endParaRPr lang="ko-KR" altLang="en-US" sz="18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1" name="Shape 54"/>
          <p:cNvSpPr txBox="1">
            <a:spLocks/>
          </p:cNvSpPr>
          <p:nvPr/>
        </p:nvSpPr>
        <p:spPr>
          <a:xfrm>
            <a:off x="3275856" y="5393500"/>
            <a:ext cx="1440160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18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데이터 분석</a:t>
            </a:r>
            <a:endParaRPr lang="ko-KR" altLang="en-US" sz="18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2" name="Shape 54"/>
          <p:cNvSpPr txBox="1">
            <a:spLocks/>
          </p:cNvSpPr>
          <p:nvPr/>
        </p:nvSpPr>
        <p:spPr>
          <a:xfrm>
            <a:off x="4868416" y="5393500"/>
            <a:ext cx="1440160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180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시각화</a:t>
            </a:r>
            <a:endParaRPr lang="ko-KR" altLang="en-US" sz="18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3" name="Shape 54"/>
          <p:cNvSpPr txBox="1">
            <a:spLocks/>
          </p:cNvSpPr>
          <p:nvPr/>
        </p:nvSpPr>
        <p:spPr>
          <a:xfrm>
            <a:off x="6451646" y="5408699"/>
            <a:ext cx="1440160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18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검</a:t>
            </a:r>
            <a:r>
              <a:rPr lang="ko-KR" altLang="en-US" sz="18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206" y="3032650"/>
            <a:ext cx="1226046" cy="1193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201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60"/>
          <p:cNvSpPr txBox="1">
            <a:spLocks/>
          </p:cNvSpPr>
          <p:nvPr/>
        </p:nvSpPr>
        <p:spPr>
          <a:xfrm>
            <a:off x="0" y="446389"/>
            <a:ext cx="9144000" cy="6411612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59" b="100000" l="5676" r="100000">
                        <a14:foregroundMark x1="72162" y1="66554" x2="72162" y2="66554"/>
                        <a14:foregroundMark x1="79189" y1="62838" x2="79189" y2="62838"/>
                        <a14:foregroundMark x1="88108" y1="65878" x2="88108" y2="65878"/>
                        <a14:foregroundMark x1="97297" y1="59122" x2="97297" y2="59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" y="5084998"/>
            <a:ext cx="2243583" cy="1794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1700" y="1268760"/>
            <a:ext cx="8520600" cy="5040560"/>
          </a:xfrm>
        </p:spPr>
        <p:txBody>
          <a:bodyPr>
            <a:normAutofit/>
          </a:bodyPr>
          <a:lstStyle/>
          <a:p>
            <a:pPr algn="just"/>
            <a:r>
              <a:rPr lang="ko-KR" altLang="en-US" sz="2800" dirty="0" smtClean="0"/>
              <a:t>예측 정확도 평균이 높게 나오면서 </a:t>
            </a:r>
            <a:r>
              <a:rPr lang="en-US" altLang="ko-KR" sz="2800" dirty="0" smtClean="0"/>
              <a:t>R</a:t>
            </a:r>
            <a:r>
              <a:rPr lang="ko-KR" altLang="en-US" sz="2800" dirty="0" smtClean="0"/>
              <a:t>값과 차이가 많이 안 나더라도 분산이 크면 실제 값에서 멀어진 예측 값이 많이 나옴</a:t>
            </a:r>
            <a:endParaRPr lang="en-US" altLang="ko-KR" sz="2800" dirty="0" smtClean="0"/>
          </a:p>
          <a:p>
            <a:pPr marL="114300" indent="0" algn="just">
              <a:buNone/>
            </a:pPr>
            <a:endParaRPr lang="en-US" altLang="ko-KR" sz="2800" dirty="0"/>
          </a:p>
          <a:p>
            <a:pPr algn="just"/>
            <a:r>
              <a:rPr lang="ko-KR" altLang="en-US" sz="2800" smtClean="0"/>
              <a:t>데이터가 </a:t>
            </a:r>
            <a:r>
              <a:rPr lang="ko-KR" altLang="en-US" sz="2800" dirty="0" smtClean="0"/>
              <a:t>많아질수록 분산도 줄어들면서 평균에 가까워져 예측 값이 실제 값과 멀어지는 일이 적어짐</a:t>
            </a:r>
            <a:endParaRPr lang="en-US" altLang="ko-KR" sz="2800" dirty="0"/>
          </a:p>
          <a:p>
            <a:pPr algn="just"/>
            <a:endParaRPr lang="en-US" altLang="ko-KR" sz="2800" dirty="0" smtClean="0"/>
          </a:p>
          <a:p>
            <a:pPr algn="just"/>
            <a:r>
              <a:rPr lang="ko-KR" altLang="en-US" sz="2800" dirty="0" smtClean="0"/>
              <a:t>데이터 </a:t>
            </a:r>
            <a:r>
              <a:rPr lang="ko-KR" altLang="en-US" sz="2800" dirty="0" err="1"/>
              <a:t>정규성</a:t>
            </a:r>
            <a:r>
              <a:rPr lang="ko-KR" altLang="en-US" sz="2800" dirty="0"/>
              <a:t> </a:t>
            </a:r>
            <a:r>
              <a:rPr lang="en-US" altLang="ko-KR" sz="2800" dirty="0"/>
              <a:t>p </a:t>
            </a:r>
            <a:r>
              <a:rPr lang="ko-KR" altLang="en-US" sz="2800" dirty="0"/>
              <a:t>값의 작은 차이가 데이터가 많아졌을 때 큰 결과 차이를 가져올 수 </a:t>
            </a:r>
            <a:r>
              <a:rPr lang="ko-KR" altLang="en-US" sz="2800" dirty="0" smtClean="0"/>
              <a:t>있음</a:t>
            </a:r>
            <a:endParaRPr lang="en-US" altLang="ko-KR" sz="2800" dirty="0"/>
          </a:p>
          <a:p>
            <a:pPr algn="just"/>
            <a:endParaRPr lang="ko-KR" altLang="en-US" sz="2800" dirty="0"/>
          </a:p>
        </p:txBody>
      </p:sp>
      <p:sp>
        <p:nvSpPr>
          <p:cNvPr id="11" name="직사각형 10"/>
          <p:cNvSpPr/>
          <p:nvPr/>
        </p:nvSpPr>
        <p:spPr>
          <a:xfrm>
            <a:off x="-1" y="446389"/>
            <a:ext cx="3175860" cy="5796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Shape 54"/>
          <p:cNvSpPr txBox="1">
            <a:spLocks/>
          </p:cNvSpPr>
          <p:nvPr/>
        </p:nvSpPr>
        <p:spPr>
          <a:xfrm>
            <a:off x="-27988" y="446389"/>
            <a:ext cx="3231835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결</a:t>
            </a:r>
            <a:r>
              <a:rPr lang="ko-KR" altLang="en-US" sz="20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론</a:t>
            </a:r>
          </a:p>
        </p:txBody>
      </p:sp>
    </p:spTree>
    <p:extLst>
      <p:ext uri="{BB962C8B-B14F-4D97-AF65-F5344CB8AC3E}">
        <p14:creationId xmlns:p14="http://schemas.microsoft.com/office/powerpoint/2010/main" val="155153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60"/>
          <p:cNvSpPr txBox="1">
            <a:spLocks/>
          </p:cNvSpPr>
          <p:nvPr/>
        </p:nvSpPr>
        <p:spPr>
          <a:xfrm>
            <a:off x="203585" y="1508042"/>
            <a:ext cx="8856984" cy="552806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44625" y="1510084"/>
            <a:ext cx="8712968" cy="648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dirty="0" smtClean="0"/>
              <a:t>2009-2012</a:t>
            </a:r>
            <a:r>
              <a:rPr lang="ko-KR" altLang="en-US" sz="2400" dirty="0" smtClean="0"/>
              <a:t>년 </a:t>
            </a:r>
            <a:r>
              <a:rPr lang="en-US" altLang="ko-KR" sz="2400" dirty="0" smtClean="0"/>
              <a:t>‘</a:t>
            </a:r>
            <a:r>
              <a:rPr lang="ko-KR" altLang="en-US" sz="2400" dirty="0" smtClean="0"/>
              <a:t>스포츠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이온음료</a:t>
            </a:r>
            <a:r>
              <a:rPr lang="en-US" altLang="ko-KR" sz="2400" dirty="0" smtClean="0"/>
              <a:t>’ </a:t>
            </a:r>
            <a:r>
              <a:rPr lang="ko" sz="2400" dirty="0" smtClean="0"/>
              <a:t>데이터</a:t>
            </a:r>
            <a:r>
              <a:rPr lang="en-US" altLang="ko" sz="2400" dirty="0" smtClean="0"/>
              <a:t> </a:t>
            </a:r>
            <a:r>
              <a:rPr lang="ko-KR" altLang="en-US" sz="2400" dirty="0" smtClean="0"/>
              <a:t>추출</a:t>
            </a:r>
            <a:endParaRPr sz="2400" dirty="0"/>
          </a:p>
        </p:txBody>
      </p:sp>
      <p:sp>
        <p:nvSpPr>
          <p:cNvPr id="7" name="직사각형 6"/>
          <p:cNvSpPr/>
          <p:nvPr/>
        </p:nvSpPr>
        <p:spPr>
          <a:xfrm>
            <a:off x="467544" y="2399480"/>
            <a:ext cx="5760640" cy="3673001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75556" y="2462767"/>
            <a:ext cx="5544616" cy="3579585"/>
            <a:chOff x="395536" y="2088657"/>
            <a:chExt cx="5904656" cy="3983824"/>
          </a:xfrm>
        </p:grpSpPr>
        <p:pic>
          <p:nvPicPr>
            <p:cNvPr id="8" name="Shape 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5536" y="2088657"/>
              <a:ext cx="5904656" cy="3983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654190" y="2088657"/>
              <a:ext cx="5646002" cy="692271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654190" y="2780928"/>
              <a:ext cx="419371" cy="3291553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27986" y="446389"/>
            <a:ext cx="3175860" cy="5796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588224" y="2283155"/>
            <a:ext cx="2376264" cy="13025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88224" y="2511843"/>
            <a:ext cx="2376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dataH</a:t>
            </a:r>
            <a:r>
              <a:rPr lang="en-US" altLang="ko-KR" sz="1000" dirty="0" smtClean="0"/>
              <a:t> &lt;- data</a:t>
            </a:r>
          </a:p>
          <a:p>
            <a:r>
              <a:rPr lang="en-US" altLang="ko-KR" sz="1000" dirty="0" smtClean="0"/>
              <a:t>&gt;%&gt; filter(!(Year == 2013))</a:t>
            </a:r>
          </a:p>
          <a:p>
            <a:r>
              <a:rPr lang="en-US" altLang="ko-KR" sz="1000" dirty="0" smtClean="0"/>
              <a:t>&gt;%&gt; filter(CATEGORY == ‘</a:t>
            </a:r>
            <a:r>
              <a:rPr lang="ko-KR" altLang="en-US" sz="800" dirty="0" smtClean="0"/>
              <a:t>스포츠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이온음료</a:t>
            </a:r>
            <a:r>
              <a:rPr lang="en-US" altLang="ko-KR" sz="1000" dirty="0" smtClean="0"/>
              <a:t>’) </a:t>
            </a:r>
            <a:endParaRPr lang="en-US" altLang="ko-KR" sz="1000" dirty="0"/>
          </a:p>
          <a:p>
            <a:endParaRPr lang="en-US" altLang="ko-KR" sz="1000" dirty="0" smtClean="0"/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1" name="Shape 232"/>
          <p:cNvSpPr txBox="1">
            <a:spLocks/>
          </p:cNvSpPr>
          <p:nvPr/>
        </p:nvSpPr>
        <p:spPr>
          <a:xfrm>
            <a:off x="179513" y="1916832"/>
            <a:ext cx="1296144" cy="482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ko-KR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&lt;</a:t>
            </a:r>
            <a:r>
              <a:rPr lang="ko-KR" altLang="en-US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결과화면</a:t>
            </a:r>
            <a:r>
              <a:rPr lang="en-US" altLang="ko-KR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&gt;</a:t>
            </a:r>
            <a:endParaRPr lang="ko-KR" altLang="en-US" sz="15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7103" y="1298440"/>
            <a:ext cx="1051114" cy="289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Shape 54"/>
          <p:cNvSpPr txBox="1">
            <a:spLocks/>
          </p:cNvSpPr>
          <p:nvPr/>
        </p:nvSpPr>
        <p:spPr>
          <a:xfrm>
            <a:off x="-7103" y="1363982"/>
            <a:ext cx="1051114" cy="2898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1 </a:t>
            </a:r>
            <a:r>
              <a:rPr lang="ko-KR" altLang="en-US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단계</a:t>
            </a:r>
            <a:endParaRPr lang="ko-KR" altLang="en-US" sz="15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8" name="Shape 54"/>
          <p:cNvSpPr txBox="1">
            <a:spLocks/>
          </p:cNvSpPr>
          <p:nvPr/>
        </p:nvSpPr>
        <p:spPr>
          <a:xfrm>
            <a:off x="-27988" y="446389"/>
            <a:ext cx="3231835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데이터 전처리</a:t>
            </a:r>
            <a:endParaRPr lang="ko-KR" altLang="en-US" sz="2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26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60"/>
          <p:cNvSpPr txBox="1">
            <a:spLocks/>
          </p:cNvSpPr>
          <p:nvPr/>
        </p:nvSpPr>
        <p:spPr>
          <a:xfrm>
            <a:off x="203585" y="1508043"/>
            <a:ext cx="8856984" cy="552806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5" name="Shape 67"/>
          <p:cNvSpPr txBox="1">
            <a:spLocks/>
          </p:cNvSpPr>
          <p:nvPr/>
        </p:nvSpPr>
        <p:spPr>
          <a:xfrm>
            <a:off x="144625" y="1510084"/>
            <a:ext cx="7019663" cy="6480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스포츠 음료 데이터의 이상치 </a:t>
            </a:r>
            <a:r>
              <a:rPr lang="ko-KR" altLang="en-US" sz="2400" dirty="0" err="1" smtClean="0">
                <a:latin typeface="배달의민족 한나는 열한살" pitchFamily="50" charset="-127"/>
                <a:ea typeface="배달의민족 한나는 열한살" pitchFamily="50" charset="-127"/>
              </a:rPr>
              <a:t>결측치</a:t>
            </a:r>
            <a:r>
              <a:rPr lang="ko-KR" altLang="en-US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확인</a:t>
            </a:r>
            <a:r>
              <a:rPr lang="en-US" altLang="ko-KR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(1/2)</a:t>
            </a:r>
            <a:endParaRPr lang="ko-KR" altLang="en-US" sz="24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986" y="446389"/>
            <a:ext cx="3175860" cy="5796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37" y="2348880"/>
            <a:ext cx="2808311" cy="374441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32"/>
          <p:cNvSpPr txBox="1">
            <a:spLocks noGrp="1"/>
          </p:cNvSpPr>
          <p:nvPr>
            <p:ph type="title"/>
          </p:nvPr>
        </p:nvSpPr>
        <p:spPr>
          <a:xfrm>
            <a:off x="168899" y="1979822"/>
            <a:ext cx="1296144" cy="482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/>
              <a:t>&lt;결과화면&gt;</a:t>
            </a:r>
            <a:endParaRPr sz="1500" dirty="0"/>
          </a:p>
        </p:txBody>
      </p:sp>
      <p:sp>
        <p:nvSpPr>
          <p:cNvPr id="28" name="직사각형 27"/>
          <p:cNvSpPr/>
          <p:nvPr/>
        </p:nvSpPr>
        <p:spPr>
          <a:xfrm>
            <a:off x="395536" y="2564904"/>
            <a:ext cx="2808312" cy="3600399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43625" y="2554982"/>
            <a:ext cx="2312431" cy="2026146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7103" y="1298440"/>
            <a:ext cx="1051114" cy="289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Shape 54"/>
          <p:cNvSpPr txBox="1">
            <a:spLocks/>
          </p:cNvSpPr>
          <p:nvPr/>
        </p:nvSpPr>
        <p:spPr>
          <a:xfrm>
            <a:off x="-7103" y="1363982"/>
            <a:ext cx="1051114" cy="2898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2 </a:t>
            </a:r>
            <a:r>
              <a:rPr lang="ko-KR" altLang="en-US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단계</a:t>
            </a:r>
            <a:endParaRPr lang="ko-KR" altLang="en-US" sz="15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313721" y="2512571"/>
            <a:ext cx="2376264" cy="2886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367727" y="2728595"/>
            <a:ext cx="22682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table(</a:t>
            </a:r>
            <a:r>
              <a:rPr lang="en-US" altLang="ko-KR" sz="1000" dirty="0" err="1" smtClean="0"/>
              <a:t>data$CATEGORY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/>
          </a:p>
          <a:p>
            <a:r>
              <a:rPr lang="en-US" altLang="ko-KR" sz="1000" dirty="0" smtClean="0"/>
              <a:t>par(</a:t>
            </a:r>
            <a:r>
              <a:rPr lang="en-US" altLang="ko-KR" sz="1000" dirty="0" err="1" smtClean="0"/>
              <a:t>mfrow</a:t>
            </a:r>
            <a:r>
              <a:rPr lang="en-US" altLang="ko-KR" sz="1000" dirty="0" smtClean="0"/>
              <a:t>=c(3,3))</a:t>
            </a:r>
            <a:endParaRPr lang="en-US" altLang="ko-KR" sz="1000" dirty="0"/>
          </a:p>
          <a:p>
            <a:r>
              <a:rPr lang="en-US" altLang="ko-KR" sz="1000" dirty="0" smtClean="0"/>
              <a:t>boxplot(</a:t>
            </a:r>
            <a:r>
              <a:rPr lang="en-US" altLang="ko-KR" sz="1000" dirty="0" err="1" smtClean="0"/>
              <a:t>data$YM,xlab</a:t>
            </a:r>
            <a:r>
              <a:rPr lang="en-US" altLang="ko-KR" sz="1000" dirty="0"/>
              <a:t>="YM")</a:t>
            </a:r>
          </a:p>
          <a:p>
            <a:r>
              <a:rPr lang="en-US" altLang="ko-KR" sz="1000" dirty="0" smtClean="0"/>
              <a:t>boxplot(</a:t>
            </a:r>
            <a:r>
              <a:rPr lang="en-US" altLang="ko-KR" sz="1000" dirty="0" err="1" smtClean="0"/>
              <a:t>data$ITEM_CNT,xlab</a:t>
            </a:r>
            <a:r>
              <a:rPr lang="en-US" altLang="ko-KR" sz="1000" dirty="0" smtClean="0"/>
              <a:t>=</a:t>
            </a:r>
          </a:p>
          <a:p>
            <a:r>
              <a:rPr lang="en-US" altLang="ko-KR" sz="1000" dirty="0" smtClean="0"/>
              <a:t>"</a:t>
            </a:r>
            <a:r>
              <a:rPr lang="en-US" altLang="ko-KR" sz="1000" dirty="0"/>
              <a:t>ITEM_CNT")</a:t>
            </a:r>
          </a:p>
          <a:p>
            <a:r>
              <a:rPr lang="en-US" altLang="ko-KR" sz="1000" dirty="0" smtClean="0"/>
              <a:t>boxplot(</a:t>
            </a:r>
            <a:r>
              <a:rPr lang="en-US" altLang="ko-KR" sz="1000" dirty="0" err="1" smtClean="0"/>
              <a:t>data$QTY,xlab</a:t>
            </a:r>
            <a:r>
              <a:rPr lang="en-US" altLang="ko-KR" sz="1000" dirty="0"/>
              <a:t>="QTY")</a:t>
            </a:r>
          </a:p>
          <a:p>
            <a:r>
              <a:rPr lang="en-US" altLang="ko-KR" sz="1000" dirty="0" smtClean="0"/>
              <a:t>boxplot(</a:t>
            </a:r>
            <a:r>
              <a:rPr lang="en-US" altLang="ko-KR" sz="1000" dirty="0" err="1" smtClean="0"/>
              <a:t>data$PRICE,xlab</a:t>
            </a:r>
            <a:r>
              <a:rPr lang="en-US" altLang="ko-KR" sz="1000" dirty="0"/>
              <a:t>="PRICE")</a:t>
            </a:r>
          </a:p>
          <a:p>
            <a:r>
              <a:rPr lang="en-US" altLang="ko-KR" sz="1000" dirty="0" smtClean="0"/>
              <a:t>boxplot(</a:t>
            </a:r>
            <a:r>
              <a:rPr lang="en-US" altLang="ko-KR" sz="1000" dirty="0" err="1" smtClean="0"/>
              <a:t>data$MAXTEMP,xlab</a:t>
            </a:r>
            <a:r>
              <a:rPr lang="en-US" altLang="ko-KR" sz="1000" dirty="0" smtClean="0"/>
              <a:t>=</a:t>
            </a:r>
          </a:p>
          <a:p>
            <a:r>
              <a:rPr lang="en-US" altLang="ko-KR" sz="1000" dirty="0" smtClean="0"/>
              <a:t>"</a:t>
            </a:r>
            <a:r>
              <a:rPr lang="en-US" altLang="ko-KR" sz="1000" dirty="0"/>
              <a:t>MAXTEMP")</a:t>
            </a:r>
          </a:p>
          <a:p>
            <a:r>
              <a:rPr lang="en-US" altLang="ko-KR" sz="1000" dirty="0" smtClean="0"/>
              <a:t>boxplot(</a:t>
            </a:r>
            <a:r>
              <a:rPr lang="en-US" altLang="ko-KR" sz="1000" dirty="0" err="1" smtClean="0"/>
              <a:t>data$SALEDAY,xlab</a:t>
            </a:r>
            <a:r>
              <a:rPr lang="en-US" altLang="ko-KR" sz="1000" dirty="0" smtClean="0"/>
              <a:t>=</a:t>
            </a:r>
          </a:p>
          <a:p>
            <a:r>
              <a:rPr lang="en-US" altLang="ko-KR" sz="1000" dirty="0" smtClean="0"/>
              <a:t>"</a:t>
            </a:r>
            <a:r>
              <a:rPr lang="en-US" altLang="ko-KR" sz="1000" dirty="0"/>
              <a:t>SALEDAY")</a:t>
            </a:r>
          </a:p>
          <a:p>
            <a:r>
              <a:rPr lang="en-US" altLang="ko-KR" sz="1000" dirty="0" smtClean="0"/>
              <a:t>boxplot(</a:t>
            </a:r>
            <a:r>
              <a:rPr lang="en-US" altLang="ko-KR" sz="1000" dirty="0" err="1" smtClean="0"/>
              <a:t>data$RAIN_DAY,xlab</a:t>
            </a:r>
            <a:r>
              <a:rPr lang="en-US" altLang="ko-KR" sz="1000" dirty="0" smtClean="0"/>
              <a:t>=</a:t>
            </a:r>
          </a:p>
          <a:p>
            <a:r>
              <a:rPr lang="en-US" altLang="ko-KR" sz="1000" dirty="0" smtClean="0"/>
              <a:t>"</a:t>
            </a:r>
            <a:r>
              <a:rPr lang="en-US" altLang="ko-KR" sz="1000" dirty="0"/>
              <a:t>RAIN_DAY")</a:t>
            </a:r>
          </a:p>
          <a:p>
            <a:r>
              <a:rPr lang="en-US" altLang="ko-KR" sz="1000" dirty="0" smtClean="0"/>
              <a:t>boxplot(</a:t>
            </a:r>
            <a:r>
              <a:rPr lang="en-US" altLang="ko-KR" sz="1000" dirty="0" err="1" smtClean="0"/>
              <a:t>data$HOLIDAY,xlab</a:t>
            </a:r>
            <a:r>
              <a:rPr lang="en-US" altLang="ko-KR" sz="1000" dirty="0" smtClean="0"/>
              <a:t>=</a:t>
            </a:r>
          </a:p>
          <a:p>
            <a:r>
              <a:rPr lang="en-US" altLang="ko-KR" sz="1000" dirty="0" smtClean="0"/>
              <a:t>"</a:t>
            </a:r>
            <a:r>
              <a:rPr lang="en-US" altLang="ko-KR" sz="1000" dirty="0"/>
              <a:t>HOLIDAY")</a:t>
            </a:r>
            <a:endParaRPr lang="ko-KR" altLang="en-US" sz="1000" dirty="0"/>
          </a:p>
        </p:txBody>
      </p:sp>
      <p:sp>
        <p:nvSpPr>
          <p:cNvPr id="40" name="Shape 67"/>
          <p:cNvSpPr txBox="1">
            <a:spLocks/>
          </p:cNvSpPr>
          <p:nvPr/>
        </p:nvSpPr>
        <p:spPr>
          <a:xfrm>
            <a:off x="462506" y="6386000"/>
            <a:ext cx="8318851" cy="29270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lang="ko-KR" altLang="en-US" sz="1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7" name="Shape 54"/>
          <p:cNvSpPr txBox="1">
            <a:spLocks/>
          </p:cNvSpPr>
          <p:nvPr/>
        </p:nvSpPr>
        <p:spPr>
          <a:xfrm>
            <a:off x="-27988" y="446389"/>
            <a:ext cx="3231835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데이터 전처리</a:t>
            </a:r>
            <a:endParaRPr lang="ko-KR" altLang="en-US" sz="2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8" name="Shape 67"/>
          <p:cNvSpPr txBox="1">
            <a:spLocks/>
          </p:cNvSpPr>
          <p:nvPr/>
        </p:nvSpPr>
        <p:spPr>
          <a:xfrm>
            <a:off x="683568" y="6217019"/>
            <a:ext cx="7163679" cy="6480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lang="ko-KR" altLang="en-US" sz="2400" dirty="0">
              <a:solidFill>
                <a:srgbClr val="FF0000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87805" y="2554982"/>
            <a:ext cx="226825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HY강B" pitchFamily="18" charset="-127"/>
                <a:ea typeface="HY강B" pitchFamily="18" charset="-127"/>
              </a:rPr>
              <a:t>건강음료 </a:t>
            </a:r>
            <a:r>
              <a:rPr lang="en-US" altLang="ko-KR" sz="1500" dirty="0" smtClean="0">
                <a:latin typeface="HY강B" pitchFamily="18" charset="-127"/>
                <a:ea typeface="HY강B" pitchFamily="18" charset="-127"/>
              </a:rPr>
              <a:t>	               0</a:t>
            </a:r>
          </a:p>
          <a:p>
            <a:r>
              <a:rPr lang="ko-KR" altLang="en-US" sz="1500" dirty="0" smtClean="0">
                <a:latin typeface="HY강B" pitchFamily="18" charset="-127"/>
                <a:ea typeface="HY강B" pitchFamily="18" charset="-127"/>
              </a:rPr>
              <a:t>과즙음료 </a:t>
            </a:r>
            <a:r>
              <a:rPr lang="en-US" altLang="ko-KR" sz="1500" dirty="0" smtClean="0">
                <a:latin typeface="HY강B" pitchFamily="18" charset="-127"/>
                <a:ea typeface="HY강B" pitchFamily="18" charset="-127"/>
              </a:rPr>
              <a:t>	               0</a:t>
            </a:r>
          </a:p>
          <a:p>
            <a:r>
              <a:rPr lang="ko-KR" altLang="en-US" sz="1500" dirty="0" smtClean="0">
                <a:latin typeface="HY강B" pitchFamily="18" charset="-127"/>
                <a:ea typeface="HY강B" pitchFamily="18" charset="-127"/>
              </a:rPr>
              <a:t>비타민음료</a:t>
            </a:r>
            <a:r>
              <a:rPr lang="en-US" altLang="ko-KR" sz="1500" dirty="0" smtClean="0">
                <a:latin typeface="HY강B" pitchFamily="18" charset="-127"/>
                <a:ea typeface="HY강B" pitchFamily="18" charset="-127"/>
              </a:rPr>
              <a:t>	 0</a:t>
            </a:r>
          </a:p>
          <a:p>
            <a:r>
              <a:rPr lang="ko-KR" altLang="en-US" sz="1500" dirty="0" smtClean="0">
                <a:latin typeface="HY강B" pitchFamily="18" charset="-127"/>
                <a:ea typeface="HY강B" pitchFamily="18" charset="-127"/>
              </a:rPr>
              <a:t>스포츠</a:t>
            </a:r>
            <a:r>
              <a:rPr lang="en-US" altLang="ko-KR" sz="1500" dirty="0" smtClean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1500" dirty="0" smtClean="0">
                <a:latin typeface="HY강B" pitchFamily="18" charset="-127"/>
                <a:ea typeface="HY강B" pitchFamily="18" charset="-127"/>
              </a:rPr>
              <a:t>이온음료       </a:t>
            </a:r>
            <a:r>
              <a:rPr lang="en-US" altLang="ko-KR" sz="1500" dirty="0" smtClean="0">
                <a:latin typeface="HY강B" pitchFamily="18" charset="-127"/>
                <a:ea typeface="HY강B" pitchFamily="18" charset="-127"/>
              </a:rPr>
              <a:t>48</a:t>
            </a:r>
          </a:p>
          <a:p>
            <a:r>
              <a:rPr lang="ko-KR" altLang="en-US" sz="1500" dirty="0" smtClean="0">
                <a:latin typeface="HY강B" pitchFamily="18" charset="-127"/>
                <a:ea typeface="HY강B" pitchFamily="18" charset="-127"/>
              </a:rPr>
              <a:t>에너지음료 </a:t>
            </a:r>
            <a:r>
              <a:rPr lang="en-US" altLang="ko-KR" sz="1500" dirty="0">
                <a:latin typeface="HY강B" pitchFamily="18" charset="-127"/>
                <a:ea typeface="HY강B" pitchFamily="18" charset="-127"/>
              </a:rPr>
              <a:t>	</a:t>
            </a:r>
            <a:r>
              <a:rPr lang="en-US" altLang="ko-KR" sz="1500" dirty="0" smtClean="0">
                <a:latin typeface="HY강B" pitchFamily="18" charset="-127"/>
                <a:ea typeface="HY강B" pitchFamily="18" charset="-127"/>
              </a:rPr>
              <a:t> 0</a:t>
            </a:r>
          </a:p>
          <a:p>
            <a:r>
              <a:rPr lang="ko-KR" altLang="en-US" sz="1500" dirty="0" smtClean="0">
                <a:latin typeface="HY강B" pitchFamily="18" charset="-127"/>
                <a:ea typeface="HY강B" pitchFamily="18" charset="-127"/>
              </a:rPr>
              <a:t>일반탄산음료 </a:t>
            </a:r>
            <a:r>
              <a:rPr lang="en-US" altLang="ko-KR" sz="1500" dirty="0" smtClean="0">
                <a:latin typeface="HY강B" pitchFamily="18" charset="-127"/>
                <a:ea typeface="HY강B" pitchFamily="18" charset="-127"/>
              </a:rPr>
              <a:t>	 0</a:t>
            </a:r>
          </a:p>
          <a:p>
            <a:r>
              <a:rPr lang="ko-KR" altLang="en-US" sz="1500" dirty="0" err="1" smtClean="0">
                <a:latin typeface="HY강B" pitchFamily="18" charset="-127"/>
                <a:ea typeface="HY강B" pitchFamily="18" charset="-127"/>
              </a:rPr>
              <a:t>차음료</a:t>
            </a:r>
            <a:r>
              <a:rPr lang="ko-KR" altLang="en-US" sz="15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500" dirty="0" smtClean="0">
                <a:latin typeface="HY강B" pitchFamily="18" charset="-127"/>
                <a:ea typeface="HY강B" pitchFamily="18" charset="-127"/>
              </a:rPr>
              <a:t>	                0</a:t>
            </a:r>
            <a:endParaRPr lang="ko-KR" altLang="en-US" sz="1500" dirty="0"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23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60"/>
          <p:cNvSpPr txBox="1">
            <a:spLocks/>
          </p:cNvSpPr>
          <p:nvPr/>
        </p:nvSpPr>
        <p:spPr>
          <a:xfrm>
            <a:off x="203585" y="1508043"/>
            <a:ext cx="8856984" cy="552806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5" name="Shape 67"/>
          <p:cNvSpPr txBox="1">
            <a:spLocks/>
          </p:cNvSpPr>
          <p:nvPr/>
        </p:nvSpPr>
        <p:spPr>
          <a:xfrm>
            <a:off x="144625" y="1510084"/>
            <a:ext cx="7019663" cy="6480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스포츠 음료 데이터의 이상치 </a:t>
            </a:r>
            <a:r>
              <a:rPr lang="ko-KR" altLang="en-US" sz="2400" dirty="0" err="1" smtClean="0">
                <a:latin typeface="배달의민족 한나는 열한살" pitchFamily="50" charset="-127"/>
                <a:ea typeface="배달의민족 한나는 열한살" pitchFamily="50" charset="-127"/>
              </a:rPr>
              <a:t>결측치</a:t>
            </a:r>
            <a:r>
              <a:rPr lang="ko-KR" altLang="en-US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확인</a:t>
            </a:r>
            <a:r>
              <a:rPr lang="en-US" altLang="ko-KR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(2/2)</a:t>
            </a:r>
            <a:endParaRPr lang="ko-KR" altLang="en-US" sz="24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986" y="446389"/>
            <a:ext cx="3175860" cy="5796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Shape 232"/>
          <p:cNvSpPr txBox="1">
            <a:spLocks noGrp="1"/>
          </p:cNvSpPr>
          <p:nvPr>
            <p:ph type="title"/>
          </p:nvPr>
        </p:nvSpPr>
        <p:spPr>
          <a:xfrm>
            <a:off x="144625" y="2035723"/>
            <a:ext cx="2674909" cy="513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 smtClean="0"/>
              <a:t>&lt;</a:t>
            </a:r>
            <a:r>
              <a:rPr lang="ko-KR" altLang="en-US" sz="1500" dirty="0" err="1" smtClean="0"/>
              <a:t>결측치</a:t>
            </a:r>
            <a:r>
              <a:rPr lang="ko-KR" altLang="en-US" sz="1500" dirty="0" smtClean="0"/>
              <a:t> 확인 및 제거</a:t>
            </a:r>
            <a:r>
              <a:rPr lang="ko" sz="1500" dirty="0" smtClean="0"/>
              <a:t>&gt;</a:t>
            </a:r>
            <a:endParaRPr sz="1500" dirty="0"/>
          </a:p>
        </p:txBody>
      </p:sp>
      <p:sp>
        <p:nvSpPr>
          <p:cNvPr id="28" name="직사각형 27"/>
          <p:cNvSpPr/>
          <p:nvPr/>
        </p:nvSpPr>
        <p:spPr>
          <a:xfrm>
            <a:off x="203583" y="3466956"/>
            <a:ext cx="5698947" cy="2011138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7103" y="1298440"/>
            <a:ext cx="1051114" cy="289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Shape 54"/>
          <p:cNvSpPr txBox="1">
            <a:spLocks/>
          </p:cNvSpPr>
          <p:nvPr/>
        </p:nvSpPr>
        <p:spPr>
          <a:xfrm>
            <a:off x="-7103" y="1363982"/>
            <a:ext cx="1051114" cy="2898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sz="15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3</a:t>
            </a:r>
            <a:r>
              <a:rPr lang="en-US" altLang="ko-KR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단계</a:t>
            </a:r>
            <a:endParaRPr lang="ko-KR" altLang="en-US" sz="15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990830" y="3466956"/>
            <a:ext cx="1603708" cy="3888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Shape 67"/>
          <p:cNvSpPr txBox="1">
            <a:spLocks/>
          </p:cNvSpPr>
          <p:nvPr/>
        </p:nvSpPr>
        <p:spPr>
          <a:xfrm>
            <a:off x="462506" y="6386000"/>
            <a:ext cx="8318851" cy="29270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lang="ko-KR" altLang="en-US" sz="1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7" name="Shape 54"/>
          <p:cNvSpPr txBox="1">
            <a:spLocks/>
          </p:cNvSpPr>
          <p:nvPr/>
        </p:nvSpPr>
        <p:spPr>
          <a:xfrm>
            <a:off x="-27988" y="446389"/>
            <a:ext cx="3231835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데이터 전처리</a:t>
            </a:r>
            <a:endParaRPr lang="ko-KR" altLang="en-US" sz="2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8" name="Shape 67"/>
          <p:cNvSpPr txBox="1">
            <a:spLocks/>
          </p:cNvSpPr>
          <p:nvPr/>
        </p:nvSpPr>
        <p:spPr>
          <a:xfrm>
            <a:off x="683568" y="6217019"/>
            <a:ext cx="7163679" cy="6480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lang="ko-KR" altLang="en-US" sz="2400" dirty="0">
              <a:solidFill>
                <a:srgbClr val="FF0000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51" y="3500417"/>
            <a:ext cx="5651012" cy="194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305" y="4180318"/>
            <a:ext cx="2630143" cy="1164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974305" y="4005064"/>
            <a:ext cx="2630143" cy="1481350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74305" y="3456862"/>
            <a:ext cx="1584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t</a:t>
            </a:r>
            <a:r>
              <a:rPr lang="en-US" altLang="ko-KR" sz="1000" dirty="0" smtClean="0"/>
              <a:t>able(is.na(data))</a:t>
            </a:r>
          </a:p>
          <a:p>
            <a:r>
              <a:rPr lang="en-US" altLang="ko-KR" sz="1000" dirty="0"/>
              <a:t>d</a:t>
            </a:r>
            <a:r>
              <a:rPr lang="en-US" altLang="ko-KR" sz="1000" dirty="0" smtClean="0"/>
              <a:t>ata  = </a:t>
            </a:r>
            <a:r>
              <a:rPr lang="en-US" altLang="ko-KR" sz="1000" dirty="0" err="1" smtClean="0"/>
              <a:t>na.omit</a:t>
            </a:r>
            <a:r>
              <a:rPr lang="en-US" altLang="ko-KR" sz="1000" dirty="0" smtClean="0"/>
              <a:t>(data)</a:t>
            </a:r>
            <a:endParaRPr lang="en-US" altLang="ko-KR" sz="1000" dirty="0"/>
          </a:p>
          <a:p>
            <a:endParaRPr lang="en-US" altLang="ko-KR" sz="1000" dirty="0" smtClean="0"/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0926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7986" y="446389"/>
            <a:ext cx="3175860" cy="5796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Shape 54"/>
          <p:cNvSpPr txBox="1">
            <a:spLocks/>
          </p:cNvSpPr>
          <p:nvPr/>
        </p:nvSpPr>
        <p:spPr>
          <a:xfrm>
            <a:off x="-5485" y="446389"/>
            <a:ext cx="2993309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데이터 전처리</a:t>
            </a:r>
            <a:endParaRPr lang="ko-KR" alt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986" y="446389"/>
            <a:ext cx="3175860" cy="5796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69313" y="5144590"/>
            <a:ext cx="2134935" cy="712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14454" y="5302830"/>
            <a:ext cx="22682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shapiro.test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data$QTY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plot(density(</a:t>
            </a:r>
            <a:r>
              <a:rPr lang="en-US" altLang="ko-KR" sz="1000" dirty="0" err="1" smtClean="0"/>
              <a:t>data$QTY</a:t>
            </a:r>
            <a:r>
              <a:rPr lang="en-US" altLang="ko-KR" sz="1000" dirty="0" smtClean="0"/>
              <a:t>)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44" y="2597383"/>
            <a:ext cx="2520280" cy="364052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32"/>
          <p:cNvSpPr txBox="1">
            <a:spLocks noGrp="1"/>
          </p:cNvSpPr>
          <p:nvPr>
            <p:ph type="title"/>
          </p:nvPr>
        </p:nvSpPr>
        <p:spPr>
          <a:xfrm>
            <a:off x="165724" y="2007058"/>
            <a:ext cx="1296144" cy="482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/>
              <a:t>&lt;결과화면&gt;</a:t>
            </a:r>
            <a:endParaRPr sz="1500" dirty="0"/>
          </a:p>
        </p:txBody>
      </p:sp>
      <p:sp>
        <p:nvSpPr>
          <p:cNvPr id="28" name="Shape 60"/>
          <p:cNvSpPr txBox="1">
            <a:spLocks/>
          </p:cNvSpPr>
          <p:nvPr/>
        </p:nvSpPr>
        <p:spPr>
          <a:xfrm>
            <a:off x="203585" y="1508043"/>
            <a:ext cx="8856984" cy="552806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7103" y="1298440"/>
            <a:ext cx="1051114" cy="289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Shape 54"/>
          <p:cNvSpPr txBox="1">
            <a:spLocks/>
          </p:cNvSpPr>
          <p:nvPr/>
        </p:nvSpPr>
        <p:spPr>
          <a:xfrm>
            <a:off x="-7103" y="1363982"/>
            <a:ext cx="1051114" cy="2898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sz="15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4</a:t>
            </a:r>
            <a:r>
              <a:rPr lang="en-US" altLang="ko-KR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단계</a:t>
            </a:r>
            <a:endParaRPr lang="ko-KR" altLang="en-US" sz="15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8" name="Shape 67"/>
          <p:cNvSpPr txBox="1">
            <a:spLocks/>
          </p:cNvSpPr>
          <p:nvPr/>
        </p:nvSpPr>
        <p:spPr>
          <a:xfrm>
            <a:off x="1187624" y="1508043"/>
            <a:ext cx="6552727" cy="57606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함초롬돋움" pitchFamily="18" charset="-127"/>
                <a:ea typeface="함초롬돋움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스포츠 음료의 판매량 데이터</a:t>
            </a:r>
            <a:r>
              <a:rPr lang="en-US" altLang="ko-KR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sz="2400" dirty="0" err="1" smtClean="0">
                <a:latin typeface="배달의민족 한나는 열한살" pitchFamily="50" charset="-127"/>
                <a:ea typeface="배달의민족 한나는 열한살" pitchFamily="50" charset="-127"/>
              </a:rPr>
              <a:t>정규성</a:t>
            </a:r>
            <a:r>
              <a:rPr lang="ko-KR" altLang="en-US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확인</a:t>
            </a:r>
            <a:endParaRPr lang="ko-KR" altLang="en-US" sz="24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857" y="2937182"/>
            <a:ext cx="5359446" cy="1636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95535" y="2564904"/>
            <a:ext cx="2664297" cy="3673001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182451" y="2569913"/>
            <a:ext cx="5349989" cy="2371255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1" name="Shape 54"/>
          <p:cNvSpPr txBox="1">
            <a:spLocks/>
          </p:cNvSpPr>
          <p:nvPr/>
        </p:nvSpPr>
        <p:spPr>
          <a:xfrm>
            <a:off x="-27988" y="446389"/>
            <a:ext cx="3231835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데이터 전처리</a:t>
            </a:r>
            <a:endParaRPr lang="ko-KR" altLang="en-US" sz="2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2" name="Shape 67"/>
          <p:cNvSpPr txBox="1">
            <a:spLocks/>
          </p:cNvSpPr>
          <p:nvPr/>
        </p:nvSpPr>
        <p:spPr>
          <a:xfrm>
            <a:off x="737014" y="6209928"/>
            <a:ext cx="7163679" cy="6480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ko-KR" sz="24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P-value 0.05 </a:t>
            </a:r>
            <a:r>
              <a:rPr lang="ko-KR" altLang="en-US" sz="24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이하 </a:t>
            </a:r>
            <a:endParaRPr lang="ko-KR" altLang="en-US" sz="2400" dirty="0">
              <a:solidFill>
                <a:srgbClr val="FF0000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91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203848" y="4040354"/>
            <a:ext cx="3202106" cy="2169574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453" y="4072145"/>
            <a:ext cx="2895739" cy="2105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59" y="2699485"/>
            <a:ext cx="306705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3203846" y="2560171"/>
            <a:ext cx="3202107" cy="1300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88224" y="2978602"/>
            <a:ext cx="2376264" cy="14228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7" name="Shape 67"/>
          <p:cNvSpPr txBox="1">
            <a:spLocks/>
          </p:cNvSpPr>
          <p:nvPr/>
        </p:nvSpPr>
        <p:spPr>
          <a:xfrm>
            <a:off x="737013" y="6093296"/>
            <a:ext cx="7163679" cy="6480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ko-KR" sz="22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P-value 0.05 </a:t>
            </a:r>
            <a:r>
              <a:rPr lang="ko-KR" altLang="en-US" sz="22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이상</a:t>
            </a:r>
            <a:r>
              <a:rPr lang="en-US" altLang="ko-KR" sz="22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/>
            </a:r>
            <a:br>
              <a:rPr lang="en-US" altLang="ko-KR" sz="22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</a:br>
            <a:r>
              <a:rPr lang="ko-KR" altLang="en-US" sz="22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가장 높게 나온 </a:t>
            </a:r>
            <a:r>
              <a:rPr lang="en-US" altLang="ko-KR" sz="22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Lambda </a:t>
            </a:r>
            <a:r>
              <a:rPr lang="ko-KR" altLang="en-US" sz="22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값 </a:t>
            </a:r>
            <a:r>
              <a:rPr lang="ko-KR" altLang="en-US" sz="2200" dirty="0" err="1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택</a:t>
            </a:r>
            <a:r>
              <a:rPr lang="ko-KR" altLang="en-US" sz="22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endParaRPr lang="ko-KR" altLang="en-US" sz="2200" dirty="0">
              <a:solidFill>
                <a:srgbClr val="FF0000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5535" y="2564904"/>
            <a:ext cx="2664297" cy="3673001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6" name="Shape 60"/>
          <p:cNvSpPr txBox="1">
            <a:spLocks/>
          </p:cNvSpPr>
          <p:nvPr/>
        </p:nvSpPr>
        <p:spPr>
          <a:xfrm>
            <a:off x="179512" y="1484785"/>
            <a:ext cx="8856984" cy="552806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986" y="1298440"/>
            <a:ext cx="1051114" cy="289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Shape 67"/>
          <p:cNvSpPr txBox="1">
            <a:spLocks/>
          </p:cNvSpPr>
          <p:nvPr/>
        </p:nvSpPr>
        <p:spPr>
          <a:xfrm>
            <a:off x="1187624" y="1484785"/>
            <a:ext cx="1872208" cy="57606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함초롬돋움" pitchFamily="18" charset="-127"/>
                <a:ea typeface="함초롬돋움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sz="2400" dirty="0" err="1">
                <a:latin typeface="배달의민족 한나는 열한살" pitchFamily="50" charset="-127"/>
                <a:ea typeface="배달의민족 한나는 열한살" pitchFamily="50" charset="-127"/>
              </a:rPr>
              <a:t>정규성</a:t>
            </a:r>
            <a:r>
              <a:rPr lang="ko-KR" altLang="en-US" sz="2400" dirty="0">
                <a:latin typeface="배달의민족 한나는 열한살" pitchFamily="50" charset="-127"/>
                <a:ea typeface="배달의민족 한나는 열한살" pitchFamily="50" charset="-127"/>
              </a:rPr>
              <a:t> 부여</a:t>
            </a:r>
          </a:p>
        </p:txBody>
      </p:sp>
      <p:sp>
        <p:nvSpPr>
          <p:cNvPr id="39" name="Shape 54"/>
          <p:cNvSpPr txBox="1">
            <a:spLocks/>
          </p:cNvSpPr>
          <p:nvPr/>
        </p:nvSpPr>
        <p:spPr>
          <a:xfrm>
            <a:off x="-7103" y="1363982"/>
            <a:ext cx="1051114" cy="2898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4 </a:t>
            </a:r>
            <a:r>
              <a:rPr lang="ko-KR" altLang="en-US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단계</a:t>
            </a:r>
            <a:endParaRPr lang="ko-KR" altLang="en-US" sz="15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195025" y="2166306"/>
            <a:ext cx="1296144" cy="482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/>
              <a:t>&lt;결과화면&gt;</a:t>
            </a:r>
            <a:endParaRPr sz="1500" dirty="0"/>
          </a:p>
        </p:txBody>
      </p:sp>
      <p:sp>
        <p:nvSpPr>
          <p:cNvPr id="11" name="직사각형 10"/>
          <p:cNvSpPr/>
          <p:nvPr/>
        </p:nvSpPr>
        <p:spPr>
          <a:xfrm>
            <a:off x="27986" y="446389"/>
            <a:ext cx="3175860" cy="5796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7986" y="446389"/>
            <a:ext cx="3175860" cy="5796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588224" y="2978602"/>
            <a:ext cx="2376264" cy="13745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26452" y="3122385"/>
            <a:ext cx="22682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lamdba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 </a:t>
            </a:r>
            <a:r>
              <a:rPr lang="en-US" altLang="ko-KR" sz="1000" dirty="0" err="1" smtClean="0"/>
              <a:t>powerTransform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data$QTY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err="1"/>
              <a:t>Lamdba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= -0.08654337</a:t>
            </a:r>
          </a:p>
          <a:p>
            <a:r>
              <a:rPr lang="en-US" altLang="ko-KR" sz="1000" dirty="0" err="1" smtClean="0"/>
              <a:t>shapiro.test</a:t>
            </a:r>
            <a:r>
              <a:rPr lang="en-US" altLang="ko-KR" sz="1000" dirty="0" smtClean="0"/>
              <a:t>((</a:t>
            </a:r>
            <a:r>
              <a:rPr lang="en-US" altLang="ko-KR" sz="1000" dirty="0" err="1" smtClean="0"/>
              <a:t>data$QTY</a:t>
            </a:r>
            <a:r>
              <a:rPr lang="en-US" altLang="ko-KR" sz="1000" dirty="0" smtClean="0"/>
              <a:t>)^</a:t>
            </a:r>
            <a:r>
              <a:rPr lang="en-US" altLang="ko-KR" sz="1000" dirty="0" err="1" smtClean="0"/>
              <a:t>lamdba</a:t>
            </a:r>
            <a:r>
              <a:rPr lang="en-US" altLang="ko-KR" sz="1000" dirty="0" smtClean="0"/>
              <a:t>)</a:t>
            </a:r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plot(density(</a:t>
            </a:r>
            <a:r>
              <a:rPr lang="en-US" altLang="ko-KR" sz="1000" dirty="0" err="1" smtClean="0"/>
              <a:t>data$QTY^lambda</a:t>
            </a:r>
            <a:r>
              <a:rPr lang="en-US" altLang="ko-KR" sz="1000" dirty="0" smtClean="0"/>
              <a:t>))</a:t>
            </a:r>
            <a:endParaRPr lang="en-US" altLang="ko-KR" sz="1000" dirty="0"/>
          </a:p>
          <a:p>
            <a:endParaRPr lang="en-US" altLang="ko-KR" sz="1000" dirty="0" smtClean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235" name="Shape 2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777" y="2699486"/>
            <a:ext cx="2475812" cy="33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54"/>
          <p:cNvSpPr txBox="1">
            <a:spLocks/>
          </p:cNvSpPr>
          <p:nvPr/>
        </p:nvSpPr>
        <p:spPr>
          <a:xfrm>
            <a:off x="-27988" y="446389"/>
            <a:ext cx="3231835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데이터 전처리</a:t>
            </a:r>
            <a:endParaRPr lang="ko-KR" altLang="en-US" sz="2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079" y="0"/>
            <a:ext cx="9149485" cy="6858000"/>
            <a:chOff x="4079" y="0"/>
            <a:chExt cx="9149485" cy="6858000"/>
          </a:xfrm>
        </p:grpSpPr>
        <p:grpSp>
          <p:nvGrpSpPr>
            <p:cNvPr id="10" name="그룹 9"/>
            <p:cNvGrpSpPr/>
            <p:nvPr/>
          </p:nvGrpSpPr>
          <p:grpSpPr>
            <a:xfrm>
              <a:off x="4079" y="0"/>
              <a:ext cx="9149485" cy="6858000"/>
              <a:chOff x="28042" y="1"/>
              <a:chExt cx="9149485" cy="6858000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28042" y="1"/>
                <a:ext cx="9149485" cy="6858000"/>
                <a:chOff x="28042" y="1"/>
                <a:chExt cx="9149485" cy="6858000"/>
              </a:xfrm>
            </p:grpSpPr>
            <p:sp>
              <p:nvSpPr>
                <p:cNvPr id="5" name="직사각형 4"/>
                <p:cNvSpPr/>
                <p:nvPr/>
              </p:nvSpPr>
              <p:spPr>
                <a:xfrm>
                  <a:off x="28042" y="1"/>
                  <a:ext cx="9149485" cy="6858000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0" name="Shape 224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899592" y="637559"/>
                  <a:ext cx="2520280" cy="37300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" name="Shape 23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292080" y="641412"/>
                  <a:ext cx="2763844" cy="37262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8" name="오른쪽 화살표 7"/>
              <p:cNvSpPr/>
              <p:nvPr/>
            </p:nvSpPr>
            <p:spPr>
              <a:xfrm>
                <a:off x="3779912" y="2054467"/>
                <a:ext cx="1080120" cy="797630"/>
              </a:xfrm>
              <a:prstGeom prst="rightArrow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585535" y="4636069"/>
                <a:ext cx="1380179" cy="57606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/>
                  <a:t>0.002621</a:t>
                </a:r>
                <a:endParaRPr lang="ko-KR" altLang="en-US" b="1" dirty="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084168" y="4572175"/>
                <a:ext cx="1380179" cy="57606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/>
                  <a:t>0.0763</a:t>
                </a:r>
                <a:endParaRPr lang="ko-KR" altLang="en-US" b="1" dirty="0"/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2627784" y="5301208"/>
              <a:ext cx="3739723" cy="11205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rgbClr val="FF0000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R</a:t>
              </a:r>
              <a:r>
                <a:rPr lang="ko-KR" altLang="en-US" b="1" dirty="0" smtClean="0"/>
                <a:t>값이 </a:t>
              </a:r>
              <a:r>
                <a:rPr lang="en-US" altLang="ko-KR" b="1" dirty="0" smtClean="0"/>
                <a:t>80</a:t>
              </a:r>
              <a:r>
                <a:rPr lang="ko-KR" altLang="en-US" b="1" dirty="0" smtClean="0"/>
                <a:t>퍼센트</a:t>
              </a:r>
              <a:r>
                <a:rPr lang="en-US" altLang="ko-KR" b="1" dirty="0" smtClean="0"/>
                <a:t>,</a:t>
              </a:r>
              <a:r>
                <a:rPr lang="ko-KR" altLang="en-US" b="1" dirty="0" smtClean="0"/>
                <a:t> </a:t>
              </a:r>
              <a:r>
                <a:rPr lang="en-US" altLang="ko-KR" b="1" dirty="0" smtClean="0"/>
                <a:t>90</a:t>
              </a:r>
              <a:r>
                <a:rPr lang="ko-KR" altLang="en-US" b="1" dirty="0" smtClean="0"/>
                <a:t>퍼센트로</a:t>
              </a:r>
              <a:r>
                <a:rPr lang="en-US" altLang="ko-KR" b="1" dirty="0" smtClean="0"/>
                <a:t/>
              </a:r>
              <a:br>
                <a:rPr lang="en-US" altLang="ko-KR" b="1" dirty="0" smtClean="0"/>
              </a:br>
              <a:r>
                <a:rPr lang="en-US" altLang="ko-KR" b="1" dirty="0" smtClean="0"/>
                <a:t>10</a:t>
              </a:r>
              <a:r>
                <a:rPr lang="ko-KR" altLang="en-US" b="1" dirty="0"/>
                <a:t>퍼센트 정도 차이가 </a:t>
              </a:r>
              <a:r>
                <a:rPr lang="ko-KR" altLang="en-US" b="1" dirty="0" smtClean="0"/>
                <a:t>났음</a:t>
              </a:r>
              <a:r>
                <a:rPr lang="en-US" altLang="ko-KR" b="1" dirty="0" smtClean="0"/>
                <a:t/>
              </a:r>
              <a:br>
                <a:rPr lang="en-US" altLang="ko-KR" b="1" dirty="0" smtClean="0"/>
              </a:br>
              <a:r>
                <a:rPr lang="en-US" altLang="ko-KR" b="1" dirty="0" smtClean="0"/>
                <a:t>(PPM </a:t>
              </a:r>
              <a:r>
                <a:rPr lang="ko-KR" altLang="en-US" b="1" dirty="0" smtClean="0"/>
                <a:t>확인 시 큰 결과 차이 발생</a:t>
              </a:r>
              <a:r>
                <a:rPr lang="en-US" altLang="ko-KR" b="1" dirty="0" smtClean="0"/>
                <a:t>)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7046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261006" y="150804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" name="직사각형 8"/>
          <p:cNvSpPr/>
          <p:nvPr/>
        </p:nvSpPr>
        <p:spPr>
          <a:xfrm>
            <a:off x="27986" y="446389"/>
            <a:ext cx="3175860" cy="5796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7986" y="446389"/>
            <a:ext cx="3175860" cy="5796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318" y="2536163"/>
            <a:ext cx="3549473" cy="430062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232"/>
          <p:cNvSpPr txBox="1">
            <a:spLocks/>
          </p:cNvSpPr>
          <p:nvPr/>
        </p:nvSpPr>
        <p:spPr>
          <a:xfrm>
            <a:off x="179513" y="2060849"/>
            <a:ext cx="1296144" cy="482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ko-KR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&lt;</a:t>
            </a:r>
            <a:r>
              <a:rPr lang="ko-KR" altLang="en-US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결과화면</a:t>
            </a:r>
            <a:r>
              <a:rPr lang="en-US" altLang="ko-KR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&gt;</a:t>
            </a:r>
            <a:endParaRPr lang="ko-KR" altLang="en-US" sz="15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0" name="Shape 60"/>
          <p:cNvSpPr txBox="1">
            <a:spLocks/>
          </p:cNvSpPr>
          <p:nvPr/>
        </p:nvSpPr>
        <p:spPr>
          <a:xfrm>
            <a:off x="203585" y="1508043"/>
            <a:ext cx="8856984" cy="552806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1" name="Shape 67"/>
          <p:cNvSpPr txBox="1">
            <a:spLocks/>
          </p:cNvSpPr>
          <p:nvPr/>
        </p:nvSpPr>
        <p:spPr>
          <a:xfrm>
            <a:off x="144625" y="1510084"/>
            <a:ext cx="6803639" cy="6480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스포츠 음료 데이터의 상관관계 분석</a:t>
            </a:r>
            <a:endParaRPr lang="ko-KR" altLang="en-US" sz="24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7103" y="1298440"/>
            <a:ext cx="1051114" cy="289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576002" y="2158156"/>
            <a:ext cx="2376264" cy="435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97906" y="2252664"/>
            <a:ext cx="2268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pairs(data)</a:t>
            </a:r>
            <a:endParaRPr lang="ko-KR" altLang="en-US" sz="1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16" y="3102752"/>
            <a:ext cx="5057775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261006" y="2498885"/>
            <a:ext cx="2376264" cy="435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2910" y="2593393"/>
            <a:ext cx="2268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c</a:t>
            </a:r>
            <a:r>
              <a:rPr lang="en-US" altLang="ko-KR" sz="1000" dirty="0" err="1" smtClean="0"/>
              <a:t>or</a:t>
            </a:r>
            <a:r>
              <a:rPr lang="en-US" altLang="ko-KR" sz="1000" dirty="0" smtClean="0"/>
              <a:t>(data)</a:t>
            </a:r>
            <a:endParaRPr lang="ko-KR" altLang="en-US" sz="1000" dirty="0"/>
          </a:p>
        </p:txBody>
      </p:sp>
      <p:sp>
        <p:nvSpPr>
          <p:cNvPr id="26" name="직사각형 25"/>
          <p:cNvSpPr/>
          <p:nvPr/>
        </p:nvSpPr>
        <p:spPr>
          <a:xfrm>
            <a:off x="235396" y="3028104"/>
            <a:ext cx="5128692" cy="1358973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436096" y="2716504"/>
            <a:ext cx="3384376" cy="4024864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8" name="Shape 54"/>
          <p:cNvSpPr txBox="1">
            <a:spLocks/>
          </p:cNvSpPr>
          <p:nvPr/>
        </p:nvSpPr>
        <p:spPr>
          <a:xfrm>
            <a:off x="-7103" y="1363982"/>
            <a:ext cx="1051114" cy="2898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sz="15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5</a:t>
            </a:r>
            <a:r>
              <a:rPr lang="en-US" altLang="ko-KR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단계</a:t>
            </a:r>
            <a:endParaRPr lang="ko-KR" altLang="en-US" sz="15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3" name="Shape 54"/>
          <p:cNvSpPr txBox="1">
            <a:spLocks/>
          </p:cNvSpPr>
          <p:nvPr/>
        </p:nvSpPr>
        <p:spPr>
          <a:xfrm>
            <a:off x="-27988" y="446389"/>
            <a:ext cx="3231835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분석</a:t>
            </a:r>
            <a:endParaRPr lang="ko-KR" altLang="en-US" sz="2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916" y="3356992"/>
            <a:ext cx="5090402" cy="19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2327" y="4753499"/>
            <a:ext cx="47858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그래프의 점들이 사선으로 집중 될 수록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/>
            </a:r>
            <a:br>
              <a:rPr lang="en-US" altLang="ko-KR" sz="2000" b="1" dirty="0" smtClean="0">
                <a:solidFill>
                  <a:srgbClr val="FF0000"/>
                </a:solidFill>
              </a:rPr>
            </a:br>
            <a:r>
              <a:rPr lang="ko-KR" altLang="en-US" sz="2000" b="1" dirty="0" smtClean="0">
                <a:solidFill>
                  <a:srgbClr val="FF0000"/>
                </a:solidFill>
              </a:rPr>
              <a:t>높은 상관관계를 가지고 있음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81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75" y="3018141"/>
            <a:ext cx="4462449" cy="25710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27986" y="446389"/>
            <a:ext cx="3175860" cy="5796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Shape 232"/>
          <p:cNvSpPr txBox="1">
            <a:spLocks/>
          </p:cNvSpPr>
          <p:nvPr/>
        </p:nvSpPr>
        <p:spPr>
          <a:xfrm>
            <a:off x="179513" y="2060849"/>
            <a:ext cx="1296144" cy="482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ko-KR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&lt;</a:t>
            </a:r>
            <a:r>
              <a:rPr lang="ko-KR" altLang="en-US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결과화면</a:t>
            </a:r>
            <a:r>
              <a:rPr lang="en-US" altLang="ko-KR" sz="1500" dirty="0" smtClean="0">
                <a:latin typeface="배달의민족 한나는 열한살" pitchFamily="50" charset="-127"/>
                <a:ea typeface="배달의민족 한나는 열한살" pitchFamily="50" charset="-127"/>
              </a:rPr>
              <a:t>&gt;</a:t>
            </a:r>
            <a:endParaRPr lang="ko-KR" altLang="en-US" sz="15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" name="Shape 60"/>
          <p:cNvSpPr txBox="1">
            <a:spLocks/>
          </p:cNvSpPr>
          <p:nvPr/>
        </p:nvSpPr>
        <p:spPr>
          <a:xfrm>
            <a:off x="203585" y="1508043"/>
            <a:ext cx="8856984" cy="552806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5" name="Shape 67"/>
          <p:cNvSpPr txBox="1">
            <a:spLocks/>
          </p:cNvSpPr>
          <p:nvPr/>
        </p:nvSpPr>
        <p:spPr>
          <a:xfrm>
            <a:off x="144625" y="1510084"/>
            <a:ext cx="3789351" cy="6480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sz="2400" dirty="0" err="1" smtClean="0">
                <a:latin typeface="배달의민족 한나는 열한살" pitchFamily="50" charset="-127"/>
                <a:ea typeface="배달의민족 한나는 열한살" pitchFamily="50" charset="-127"/>
              </a:rPr>
              <a:t>회귀식</a:t>
            </a:r>
            <a:r>
              <a:rPr lang="ko-KR" altLang="en-US" sz="2400" dirty="0"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sz="2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분석</a:t>
            </a:r>
            <a:endParaRPr lang="ko-KR" altLang="en-US" sz="24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7103" y="1298440"/>
            <a:ext cx="1051114" cy="289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31657" y="2998136"/>
            <a:ext cx="4556367" cy="2735120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7525" y="2465776"/>
            <a:ext cx="2376264" cy="435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52182" y="2483341"/>
            <a:ext cx="2204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o</a:t>
            </a:r>
            <a:r>
              <a:rPr lang="en-US" altLang="ko-KR" sz="1000" dirty="0" smtClean="0"/>
              <a:t>ut = lm(</a:t>
            </a:r>
            <a:r>
              <a:rPr lang="en-US" altLang="ko-KR" sz="1000" dirty="0" err="1" smtClean="0"/>
              <a:t>QTY~.,data</a:t>
            </a:r>
            <a:r>
              <a:rPr lang="en-US" altLang="ko-KR" sz="1000" dirty="0" smtClean="0"/>
              <a:t> = data)</a:t>
            </a:r>
          </a:p>
          <a:p>
            <a:r>
              <a:rPr lang="en-US" altLang="ko-KR" sz="1000" dirty="0" smtClean="0"/>
              <a:t>Summary(out)</a:t>
            </a:r>
            <a:endParaRPr lang="ko-KR" altLang="en-US" sz="1000" dirty="0"/>
          </a:p>
        </p:txBody>
      </p:sp>
      <p:sp>
        <p:nvSpPr>
          <p:cNvPr id="24" name="Shape 54"/>
          <p:cNvSpPr txBox="1">
            <a:spLocks/>
          </p:cNvSpPr>
          <p:nvPr/>
        </p:nvSpPr>
        <p:spPr>
          <a:xfrm>
            <a:off x="-7103" y="1363982"/>
            <a:ext cx="1051114" cy="2898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ko-KR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6 </a:t>
            </a:r>
            <a:r>
              <a:rPr lang="ko-KR" altLang="en-US" sz="15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한나는 열한살" pitchFamily="50" charset="-127"/>
                <a:ea typeface="배달의민족 한나는 열한살" pitchFamily="50" charset="-127"/>
              </a:rPr>
              <a:t>단계</a:t>
            </a:r>
            <a:endParaRPr lang="ko-KR" altLang="en-US" sz="1500" b="1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7" name="Shape 67"/>
          <p:cNvSpPr txBox="1">
            <a:spLocks/>
          </p:cNvSpPr>
          <p:nvPr/>
        </p:nvSpPr>
        <p:spPr>
          <a:xfrm>
            <a:off x="231657" y="5949280"/>
            <a:ext cx="8732831" cy="6480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한컴 윤고딕 230" pitchFamily="18" charset="-127"/>
                <a:ea typeface="한컴 윤고딕 230" pitchFamily="18" charset="-127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ko-KR" sz="2400" dirty="0" err="1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Maxtemp</a:t>
            </a:r>
            <a:r>
              <a:rPr lang="en-US" altLang="ko-KR" sz="24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 </a:t>
            </a:r>
            <a:r>
              <a:rPr lang="en-US" altLang="ko-KR" sz="2400" dirty="0" err="1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Saleday</a:t>
            </a:r>
            <a:r>
              <a:rPr lang="en-US" altLang="ko-KR" sz="24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 Price</a:t>
            </a:r>
            <a:r>
              <a:rPr lang="ko-KR" altLang="en-US" sz="2400" dirty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sz="24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순으로 의존성이 높다</a:t>
            </a:r>
            <a:r>
              <a:rPr lang="en-US" altLang="ko-KR" sz="24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ko-KR" altLang="en-US" sz="2400" dirty="0">
              <a:solidFill>
                <a:srgbClr val="FF0000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8" name="Shape 54"/>
          <p:cNvSpPr txBox="1">
            <a:spLocks/>
          </p:cNvSpPr>
          <p:nvPr/>
        </p:nvSpPr>
        <p:spPr>
          <a:xfrm>
            <a:off x="-27988" y="446389"/>
            <a:ext cx="3231835" cy="579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분석</a:t>
            </a:r>
            <a:endParaRPr lang="ko-KR" altLang="en-US" sz="2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33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688</Words>
  <Application>Microsoft Office PowerPoint</Application>
  <PresentationFormat>화면 슬라이드 쇼(4:3)</PresentationFormat>
  <Paragraphs>269</Paragraphs>
  <Slides>20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굴림</vt:lpstr>
      <vt:lpstr>Arial</vt:lpstr>
      <vt:lpstr>HY강B</vt:lpstr>
      <vt:lpstr>맑은 고딕</vt:lpstr>
      <vt:lpstr>배달의민족 한나는 열한살</vt:lpstr>
      <vt:lpstr>한컴 윤고딕 230</vt:lpstr>
      <vt:lpstr>HY강M</vt:lpstr>
      <vt:lpstr>Office 테마</vt:lpstr>
      <vt:lpstr>PowerPoint 프레젠테이션</vt:lpstr>
      <vt:lpstr>2009-2013년 스포츠이온음료의 월별 평균 판매량과 다른 독립변수와의 상관분석</vt:lpstr>
      <vt:lpstr>2009-2012년 ‘스포츠,이온음료’ 데이터 추출</vt:lpstr>
      <vt:lpstr>&lt;결과화면&gt;</vt:lpstr>
      <vt:lpstr>&lt;결측치 확인 및 제거&gt;</vt:lpstr>
      <vt:lpstr>&lt;결과화면&gt;</vt:lpstr>
      <vt:lpstr>&lt;결과화면&gt;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팀 프로젝트 R</dc:title>
  <dc:creator>Microsoft Corporation</dc:creator>
  <cp:lastModifiedBy>gt-2-p-018</cp:lastModifiedBy>
  <cp:revision>110</cp:revision>
  <dcterms:created xsi:type="dcterms:W3CDTF">2006-10-05T04:04:58Z</dcterms:created>
  <dcterms:modified xsi:type="dcterms:W3CDTF">2018-04-09T07:18:07Z</dcterms:modified>
</cp:coreProperties>
</file>